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</p:sldMasterIdLst>
  <p:notesMasterIdLst>
    <p:notesMasterId r:id="rId12"/>
  </p:notesMasterIdLst>
  <p:handoutMasterIdLst>
    <p:handoutMasterId r:id="rId13"/>
  </p:handoutMasterIdLst>
  <p:sldIdLst>
    <p:sldId id="307" r:id="rId5"/>
    <p:sldId id="290" r:id="rId6"/>
    <p:sldId id="309" r:id="rId7"/>
    <p:sldId id="298" r:id="rId8"/>
    <p:sldId id="308" r:id="rId9"/>
    <p:sldId id="305" r:id="rId10"/>
    <p:sldId id="30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ntan, Cynthia" initials="FC" lastIdx="15" clrIdx="0">
    <p:extLst>
      <p:ext uri="{19B8F6BF-5375-455C-9EA6-DF929625EA0E}">
        <p15:presenceInfo xmlns:p15="http://schemas.microsoft.com/office/powerpoint/2012/main" userId="S-1-5-21-1085031214-73586283-839522115-875978" providerId="AD"/>
      </p:ext>
    </p:extLst>
  </p:cmAuthor>
  <p:cmAuthor id="2" name="Mannon, Laurie" initials="ML" lastIdx="2" clrIdx="1">
    <p:extLst>
      <p:ext uri="{19B8F6BF-5375-455C-9EA6-DF929625EA0E}">
        <p15:presenceInfo xmlns:p15="http://schemas.microsoft.com/office/powerpoint/2012/main" userId="S::laurie.mannon@bms.com::ac852d5c-71f9-4474-9716-ff253189eb77" providerId="AD"/>
      </p:ext>
    </p:extLst>
  </p:cmAuthor>
  <p:cmAuthor id="3" name="Mannon, Laurie" initials="ML [2]" lastIdx="2" clrIdx="2">
    <p:extLst>
      <p:ext uri="{19B8F6BF-5375-455C-9EA6-DF929625EA0E}">
        <p15:presenceInfo xmlns:p15="http://schemas.microsoft.com/office/powerpoint/2012/main" userId="S-1-5-21-1085031214-73586283-839522115-867125" providerId="AD"/>
      </p:ext>
    </p:extLst>
  </p:cmAuthor>
  <p:cmAuthor id="4" name="Deutsch, Maria" initials="DM" lastIdx="5" clrIdx="3">
    <p:extLst>
      <p:ext uri="{19B8F6BF-5375-455C-9EA6-DF929625EA0E}">
        <p15:presenceInfo xmlns:p15="http://schemas.microsoft.com/office/powerpoint/2012/main" userId="S::maria.deutsch@bms.com::8509b6b4-1594-4582-a517-46e7f65b06c1" providerId="AD"/>
      </p:ext>
    </p:extLst>
  </p:cmAuthor>
  <p:cmAuthor id="5" name="Fontan, Cynthia" initials="FC [2]" lastIdx="5" clrIdx="4">
    <p:extLst>
      <p:ext uri="{19B8F6BF-5375-455C-9EA6-DF929625EA0E}">
        <p15:presenceInfo xmlns:p15="http://schemas.microsoft.com/office/powerpoint/2012/main" userId="Fontan, Cynth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440C"/>
    <a:srgbClr val="00B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5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591" b="1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Attendance: ENTER TOTAL NUMBER (include n value and %)</a:t>
            </a:r>
            <a:endParaRPr lang="en-US" sz="1600" b="1" i="1" baseline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0364778792102253"/>
          <c:y val="4.4443717811154464E-2"/>
        </c:manualLayout>
      </c:layout>
      <c:overlay val="0"/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9434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663038736501898E-2"/>
          <c:y val="0.19312717194057399"/>
          <c:w val="0.78766983415619496"/>
          <c:h val="0.6184635593071300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2"/>
          <c:dPt>
            <c:idx val="0"/>
            <c:bubble3D val="0"/>
            <c:explosion val="6"/>
            <c:spPr>
              <a:solidFill>
                <a:schemeClr val="accent1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8C7-4137-9467-7D51723842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8C7-4137-9467-7D51723842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8C7-4137-9467-7D51723842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8C7-4137-9467-7D51723842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8C7-4137-9467-7D51723842E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8C7-4137-9467-7D51723842E7}"/>
              </c:ext>
            </c:extLst>
          </c:dPt>
          <c:dLbls>
            <c:dLbl>
              <c:idx val="0"/>
              <c:layout>
                <c:manualLayout>
                  <c:x val="-0.15267104556903999"/>
                  <c:y val="2.687844369636669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C7-4137-9467-7D51723842E7}"/>
                </c:ext>
              </c:extLst>
            </c:dLbl>
            <c:dLbl>
              <c:idx val="3"/>
              <c:layout>
                <c:manualLayout>
                  <c:x val="0.138211585445321"/>
                  <c:y val="3.347550314833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C7-4137-9467-7D51723842E7}"/>
                </c:ext>
              </c:extLst>
            </c:dLbl>
            <c:dLbl>
              <c:idx val="5"/>
              <c:layout>
                <c:manualLayout>
                  <c:x val="4.30757227136477E-2"/>
                  <c:y val="7.402129130944809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C7-4137-9467-7D5172384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Specialist 1</c:v>
                </c:pt>
                <c:pt idx="1">
                  <c:v>Specialist 2</c:v>
                </c:pt>
                <c:pt idx="2">
                  <c:v>Specialist 3</c:v>
                </c:pt>
                <c:pt idx="3">
                  <c:v>Specialist 4</c:v>
                </c:pt>
                <c:pt idx="4">
                  <c:v>Specialist 5</c:v>
                </c:pt>
                <c:pt idx="5">
                  <c:v>Specialist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509</c:v>
                </c:pt>
                <c:pt idx="1">
                  <c:v>187</c:v>
                </c:pt>
                <c:pt idx="2">
                  <c:v>174</c:v>
                </c:pt>
                <c:pt idx="3">
                  <c:v>281</c:v>
                </c:pt>
                <c:pt idx="4">
                  <c:v>120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8C7-4137-9467-7D5172384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5656105704999543"/>
          <c:y val="0.16035585654321163"/>
          <c:w val="0.22304542876390199"/>
          <c:h val="0.82425203194925833"/>
        </c:manualLayout>
      </c:layout>
      <c:overlay val="0"/>
      <c:spPr>
        <a:noFill/>
        <a:ln w="25231">
          <a:solidFill>
            <a:schemeClr val="accent5">
              <a:shade val="95000"/>
              <a:satMod val="105000"/>
            </a:schemeClr>
          </a:solidFill>
        </a:ln>
      </c:spPr>
      <c:txPr>
        <a:bodyPr rot="0" spcFirstLastPara="1" vertOverflow="ellipsis" vert="horz" wrap="square" anchor="ctr" anchorCtr="1"/>
        <a:lstStyle/>
        <a:p>
          <a:pPr rtl="0"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290C7-27E5-48AC-9D3D-79BCAF77B02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07DDD-FF27-40ED-B5B1-12FCB8DC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7A5789-1C01-4125-BA05-12BA12464CAF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0D4628-BE26-41EE-90A1-043E8814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3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065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9F6E-0F22-4E3F-9713-50BBF53841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2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  <a:prstGeom prst="rect">
            <a:avLst/>
          </a:prstGeo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BMS- Example of an Outcome Report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17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57910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-14618" y="-320615"/>
            <a:ext cx="11875325" cy="6531429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2878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6538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 userDrawn="1"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 txBox="1">
            <a:spLocks/>
          </p:cNvSpPr>
          <p:nvPr userDrawn="1"/>
        </p:nvSpPr>
        <p:spPr>
          <a:xfrm>
            <a:off x="9478849" y="6392420"/>
            <a:ext cx="2212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24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4822516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Footer Placeholder 21"/>
          <p:cNvSpPr txBox="1">
            <a:spLocks/>
          </p:cNvSpPr>
          <p:nvPr userDrawn="1"/>
        </p:nvSpPr>
        <p:spPr>
          <a:xfrm>
            <a:off x="9478849" y="6392420"/>
            <a:ext cx="2212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29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168961083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21" name="Date Placeholder 3"/>
          <p:cNvSpPr txBox="1">
            <a:spLocks/>
          </p:cNvSpPr>
          <p:nvPr userDrawn="1"/>
        </p:nvSpPr>
        <p:spPr>
          <a:xfrm>
            <a:off x="5513293" y="6386152"/>
            <a:ext cx="1650605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Grant</a:t>
            </a:r>
            <a:r>
              <a:rPr lang="en-US" baseline="0" dirty="0"/>
              <a:t> ID: </a:t>
            </a:r>
            <a:r>
              <a:rPr lang="en-US" baseline="0" dirty="0" err="1"/>
              <a:t>XXXXXXXX</a:t>
            </a:r>
            <a:endParaRPr lang="en-US" dirty="0"/>
          </a:p>
        </p:txBody>
      </p:sp>
      <p:sp>
        <p:nvSpPr>
          <p:cNvPr id="22" name="Footer Placeholder 21"/>
          <p:cNvSpPr txBox="1">
            <a:spLocks/>
          </p:cNvSpPr>
          <p:nvPr userDrawn="1"/>
        </p:nvSpPr>
        <p:spPr>
          <a:xfrm>
            <a:off x="9478849" y="6392420"/>
            <a:ext cx="2212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4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Example of an</a:t>
            </a:r>
            <a:r>
              <a:rPr lang="en-US" b="0" baseline="0" dirty="0"/>
              <a:t> Immediate Post-Live Meeting </a:t>
            </a:r>
            <a:r>
              <a:rPr lang="en-US" b="0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56577848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2551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7376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5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25" y="6372401"/>
            <a:ext cx="2204321" cy="324236"/>
          </a:xfrm>
          <a:prstGeom prst="rect">
            <a:avLst/>
          </a:prstGeom>
        </p:spPr>
      </p:pic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5261651" y="6391836"/>
            <a:ext cx="1518701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  <p:sp>
        <p:nvSpPr>
          <p:cNvPr id="23" name="Footer Placeholder 21"/>
          <p:cNvSpPr txBox="1">
            <a:spLocks/>
          </p:cNvSpPr>
          <p:nvPr userDrawn="1"/>
        </p:nvSpPr>
        <p:spPr>
          <a:xfrm>
            <a:off x="9526158" y="6392420"/>
            <a:ext cx="2164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4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1590195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p Righ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5273" y="236338"/>
            <a:ext cx="9066727" cy="70382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0433571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045F-B92E-4C71-8148-B19A708584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31" name="Footer Placeholder 21"/>
          <p:cNvSpPr txBox="1">
            <a:spLocks/>
          </p:cNvSpPr>
          <p:nvPr userDrawn="1"/>
        </p:nvSpPr>
        <p:spPr>
          <a:xfrm>
            <a:off x="8348544" y="6331512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113629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09" y="6391836"/>
            <a:ext cx="3132349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41068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09" y="6391836"/>
            <a:ext cx="3132349" cy="3048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421971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98992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4458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10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1159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26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8417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 userDrawn="1"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26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7220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24" name="Footer Placeholder 21"/>
          <p:cNvSpPr txBox="1">
            <a:spLocks/>
          </p:cNvSpPr>
          <p:nvPr userDrawn="1"/>
        </p:nvSpPr>
        <p:spPr>
          <a:xfrm>
            <a:off x="8348545" y="6392420"/>
            <a:ext cx="334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Immediate Post-Live Meeting </a:t>
            </a:r>
            <a:r>
              <a:rPr lang="en-US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28195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  <p:sldLayoutId id="2147483772" r:id="rId18"/>
    <p:sldLayoutId id="2147483676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21636" y="360218"/>
            <a:ext cx="869103" cy="703198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7411" y="1812162"/>
            <a:ext cx="10173328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75855" y="1029617"/>
            <a:ext cx="10414884" cy="430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We have created this PowerPoint Template as a guide. The following slides contain key elements from immediate post-live activity stats that we would like to see included in this type of report.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9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21636" y="360218"/>
            <a:ext cx="869103" cy="703198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7412" y="836062"/>
            <a:ext cx="956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Title Slide: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7411" y="1812162"/>
            <a:ext cx="10173328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Immediate Post-Live Report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Conference/Meeting Name 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Program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Date &amp;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Educational Provider and Collaborator(s)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Primary Contact Name &amp;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Date Submitted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5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268" y="623570"/>
            <a:ext cx="8477250" cy="12329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Learning Objectives and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Target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75" y="2284546"/>
            <a:ext cx="11211515" cy="41865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Learning Objectives: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1.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2.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3.</a:t>
            </a:r>
          </a:p>
          <a:p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	Target Audience: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3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ivider Rectangle"/>
          <p:cNvSpPr/>
          <p:nvPr/>
        </p:nvSpPr>
        <p:spPr bwMode="auto">
          <a:xfrm rot="16200000">
            <a:off x="5664474" y="-105273"/>
            <a:ext cx="91440" cy="8778240"/>
          </a:xfrm>
          <a:prstGeom prst="rect">
            <a:avLst/>
          </a:prstGeom>
          <a:solidFill>
            <a:srgbClr val="BFBFB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30" y="841395"/>
            <a:ext cx="9066727" cy="69573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Faculty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7368" y="2510923"/>
            <a:ext cx="2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  <a:endParaRPr lang="en-US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80984" y="2572178"/>
            <a:ext cx="2377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43032" y="5079559"/>
            <a:ext cx="2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048" y="4448930"/>
            <a:ext cx="1179680" cy="1616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177368" y="5026098"/>
            <a:ext cx="2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35" y="2562758"/>
            <a:ext cx="1179680" cy="161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048" y="2624515"/>
            <a:ext cx="1316459" cy="15142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645" y="4499808"/>
            <a:ext cx="1316459" cy="1514244"/>
          </a:xfrm>
          <a:prstGeom prst="rect">
            <a:avLst/>
          </a:prstGeom>
        </p:spPr>
      </p:pic>
      <p:sp>
        <p:nvSpPr>
          <p:cNvPr id="15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6239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713" y="629395"/>
            <a:ext cx="8148635" cy="73650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Participation Demographics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/>
          </p:nvPr>
        </p:nvGraphicFramePr>
        <p:xfrm>
          <a:off x="2378963" y="1484437"/>
          <a:ext cx="8811776" cy="500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82056" y="3263706"/>
            <a:ext cx="30121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AA0F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Anticipated Learners as per proposal vs Actual Learners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84844"/>
              </p:ext>
            </p:extLst>
          </p:nvPr>
        </p:nvGraphicFramePr>
        <p:xfrm>
          <a:off x="817418" y="3786926"/>
          <a:ext cx="2341418" cy="13392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0709">
                  <a:extLst>
                    <a:ext uri="{9D8B030D-6E8A-4147-A177-3AD203B41FA5}">
                      <a16:colId xmlns:a16="http://schemas.microsoft.com/office/drawing/2014/main" val="2958975435"/>
                    </a:ext>
                  </a:extLst>
                </a:gridCol>
                <a:gridCol w="1170709">
                  <a:extLst>
                    <a:ext uri="{9D8B030D-6E8A-4147-A177-3AD203B41FA5}">
                      <a16:colId xmlns:a16="http://schemas.microsoft.com/office/drawing/2014/main" val="1168072872"/>
                    </a:ext>
                  </a:extLst>
                </a:gridCol>
              </a:tblGrid>
              <a:tr h="604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Anticipated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Learners</a:t>
                      </a: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Learners</a:t>
                      </a: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90318"/>
                  </a:ext>
                </a:extLst>
              </a:tr>
              <a:tr h="73495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159214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5" y="524282"/>
            <a:ext cx="10210800" cy="1290663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Educational Impact Summary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(Key Take-Home Messages)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700" y="2252749"/>
            <a:ext cx="878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1.</a:t>
            </a:r>
          </a:p>
          <a:p>
            <a:endParaRPr lang="en-US" sz="2400"/>
          </a:p>
          <a:p>
            <a:r>
              <a:rPr lang="en-US" sz="2400"/>
              <a:t>2.</a:t>
            </a:r>
          </a:p>
          <a:p>
            <a:endParaRPr lang="en-US" sz="2400"/>
          </a:p>
          <a:p>
            <a:r>
              <a:rPr lang="en-US" sz="2400"/>
              <a:t>3.</a:t>
            </a:r>
          </a:p>
          <a:p>
            <a:endParaRPr lang="en-US" sz="2400"/>
          </a:p>
          <a:p>
            <a:r>
              <a:rPr lang="en-US" sz="2400"/>
              <a:t>4.</a:t>
            </a:r>
          </a:p>
          <a:p>
            <a:endParaRPr lang="en-US" sz="2400"/>
          </a:p>
          <a:p>
            <a:r>
              <a:rPr lang="en-US" sz="2400"/>
              <a:t>5.</a:t>
            </a:r>
          </a:p>
          <a:p>
            <a:endParaRPr lang="en-US" sz="240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48378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5" y="524282"/>
            <a:ext cx="10210800" cy="1290663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Clinically Valuable Feedback from Learners 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(summarize most common and list below)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700" y="2252749"/>
            <a:ext cx="878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1.</a:t>
            </a:r>
          </a:p>
          <a:p>
            <a:endParaRPr lang="en-US" sz="2400"/>
          </a:p>
          <a:p>
            <a:r>
              <a:rPr lang="en-US" sz="2400"/>
              <a:t>2.</a:t>
            </a:r>
          </a:p>
          <a:p>
            <a:endParaRPr lang="en-US" sz="2400"/>
          </a:p>
          <a:p>
            <a:r>
              <a:rPr lang="en-US" sz="2400"/>
              <a:t>3.</a:t>
            </a:r>
          </a:p>
          <a:p>
            <a:endParaRPr lang="en-US" sz="2400"/>
          </a:p>
          <a:p>
            <a:r>
              <a:rPr lang="en-US" sz="2400"/>
              <a:t>4.</a:t>
            </a:r>
          </a:p>
          <a:p>
            <a:endParaRPr lang="en-US" sz="2400"/>
          </a:p>
          <a:p>
            <a:r>
              <a:rPr lang="en-US" sz="2400"/>
              <a:t>5.</a:t>
            </a:r>
          </a:p>
          <a:p>
            <a:endParaRPr lang="en-US" sz="240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49021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4">
      <a:dk1>
        <a:sysClr val="windowText" lastClr="000000"/>
      </a:dk1>
      <a:lt1>
        <a:sysClr val="window" lastClr="FFFFFF"/>
      </a:lt1>
      <a:dk2>
        <a:srgbClr val="37A6E9"/>
      </a:dk2>
      <a:lt2>
        <a:srgbClr val="31BA79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dc8ccca-2eeb-4bc5-be30-d3dd53756075">
      <UserInfo>
        <DisplayName>Mannon, Laurie</DisplayName>
        <AccountId>13065</AccountId>
        <AccountType/>
      </UserInfo>
      <UserInfo>
        <DisplayName>Deutsch, Maria</DisplayName>
        <AccountId>665</AccountId>
        <AccountType/>
      </UserInfo>
      <UserInfo>
        <DisplayName>Nashed, Sylvia</DisplayName>
        <AccountId>457</AccountId>
        <AccountType/>
      </UserInfo>
      <UserInfo>
        <DisplayName>Kummerle, Dale</DisplayName>
        <AccountId>628</AccountId>
        <AccountType/>
      </UserInfo>
      <UserInfo>
        <DisplayName>Appio, James</DisplayName>
        <AccountId>11036</AccountId>
        <AccountType/>
      </UserInfo>
      <UserInfo>
        <DisplayName>Kosto, Joseph</DisplayName>
        <AccountId>14031</AccountId>
        <AccountType/>
      </UserInfo>
      <UserInfo>
        <DisplayName>Kim, Suny</DisplayName>
        <AccountId>13478</AccountId>
        <AccountType/>
      </UserInfo>
      <UserInfo>
        <DisplayName>Singh, Pavit</DisplayName>
        <AccountId>7434</AccountId>
        <AccountType/>
      </UserInfo>
    </SharedWithUsers>
    <TaxCatchAll xmlns="5da71e02-240d-4736-8444-85381261516b"/>
    <TaxKeywordTaxHTField xmlns="5da71e02-240d-4736-8444-85381261516b">
      <Terms xmlns="http://schemas.microsoft.com/office/infopath/2007/PartnerControls"/>
    </TaxKeywordTaxHTField>
    <_DCDateModified xmlns="http://schemas.microsoft.com/sharepoint/v3/fields">2018-08-21T14:55:00+00:00</_DCDateModified>
    <_x0071_d35 xmlns="ea0ad185-2a25-47ed-be66-e9f4f81aa510" xsi:nil="true"/>
    <Received xmlns="ea0ad185-2a25-47ed-be66-e9f4f81aa510">2019-02-22T05:00:00+00:00</Receiv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701F244F002C4D851396AC67511871" ma:contentTypeVersion="16" ma:contentTypeDescription="Create a new document." ma:contentTypeScope="" ma:versionID="82e21d51409d5ae15f3b2e8bd593684b">
  <xsd:schema xmlns:xsd="http://www.w3.org/2001/XMLSchema" xmlns:xs="http://www.w3.org/2001/XMLSchema" xmlns:p="http://schemas.microsoft.com/office/2006/metadata/properties" xmlns:ns2="2dc8ccca-2eeb-4bc5-be30-d3dd53756075" xmlns:ns3="ea0ad185-2a25-47ed-be66-e9f4f81aa510" xmlns:ns4="5da71e02-240d-4736-8444-85381261516b" xmlns:ns5="http://schemas.microsoft.com/sharepoint/v3/fields" targetNamespace="http://schemas.microsoft.com/office/2006/metadata/properties" ma:root="true" ma:fieldsID="01483190fa46f33b48a885532700ff30" ns2:_="" ns3:_="" ns4:_="" ns5:_="">
    <xsd:import namespace="2dc8ccca-2eeb-4bc5-be30-d3dd53756075"/>
    <xsd:import namespace="ea0ad185-2a25-47ed-be66-e9f4f81aa510"/>
    <xsd:import namespace="5da71e02-240d-4736-8444-85381261516b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TaxKeywordTaxHTField" minOccurs="0"/>
                <xsd:element ref="ns4:TaxCatchAll" minOccurs="0"/>
                <xsd:element ref="ns5:_DCDateModified"/>
                <xsd:element ref="ns3:MediaServiceEventHashCode" minOccurs="0"/>
                <xsd:element ref="ns3:MediaServiceGenerationTime" minOccurs="0"/>
                <xsd:element ref="ns3:Received" minOccurs="0"/>
                <xsd:element ref="ns3:_x0071_d3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8ccca-2eeb-4bc5-be30-d3dd537560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ad185-2a25-47ed-be66-e9f4f81aa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Received" ma:index="21" nillable="true" ma:displayName="Received" ma:default="[today]" ma:description="Day the submission was received" ma:format="DateOnly" ma:internalName="Received">
      <xsd:simpleType>
        <xsd:restriction base="dms:DateTime"/>
      </xsd:simpleType>
    </xsd:element>
    <xsd:element name="_x0071_d35" ma:index="22" nillable="true" ma:displayName="Date Received" ma:internalName="_x0071_d35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71e02-240d-4736-8444-85381261516b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7a9922f0-7a2e-45f4-8caa-22c5d3065b4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9208b411-f08d-4394-bf59-210fbdd2f6cb}" ma:internalName="TaxCatchAll" ma:showField="CatchAllData" ma:web="5da71e02-240d-4736-8444-853812615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8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C89EA3-D42F-42E0-B340-E42F2FEA25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9F72C5-D3F7-46C7-B431-4A0A2798D98A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/fields"/>
    <ds:schemaRef ds:uri="5da71e02-240d-4736-8444-85381261516b"/>
    <ds:schemaRef ds:uri="ea0ad185-2a25-47ed-be66-e9f4f81aa510"/>
    <ds:schemaRef ds:uri="http://purl.org/dc/elements/1.1/"/>
    <ds:schemaRef ds:uri="http://schemas.microsoft.com/office/2006/metadata/properties"/>
    <ds:schemaRef ds:uri="2dc8ccca-2eeb-4bc5-be30-d3dd5375607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601290-263B-4AB0-8C0F-8A7762203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8ccca-2eeb-4bc5-be30-d3dd53756075"/>
    <ds:schemaRef ds:uri="ea0ad185-2a25-47ed-be66-e9f4f81aa510"/>
    <ds:schemaRef ds:uri="5da71e02-240d-4736-8444-85381261516b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154</Words>
  <Application>Microsoft Office PowerPoint</Application>
  <PresentationFormat>Widescreen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Verdana</vt:lpstr>
      <vt:lpstr>Wingdings 3</vt:lpstr>
      <vt:lpstr>Ion Boardroom</vt:lpstr>
      <vt:lpstr>PowerPoint Presentation</vt:lpstr>
      <vt:lpstr>PowerPoint Presentation</vt:lpstr>
      <vt:lpstr>Learning Objectives and  Target Audience</vt:lpstr>
      <vt:lpstr>Faculty</vt:lpstr>
      <vt:lpstr>Participation Demographics</vt:lpstr>
      <vt:lpstr>Educational Impact Summary (Key Take-Home Messages)</vt:lpstr>
      <vt:lpstr>Clinically Valuable Feedback from Learners   (summarize most common and list below)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outcomes-report-template</dc:title>
  <dc:creator>Deutsch, Maria</dc:creator>
  <cp:lastModifiedBy>Windows User</cp:lastModifiedBy>
  <cp:revision>65</cp:revision>
  <cp:lastPrinted>2018-08-20T13:34:01Z</cp:lastPrinted>
  <dcterms:modified xsi:type="dcterms:W3CDTF">2019-03-15T19:35:35Z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0x010100DC701F244F002C4D851396AC67511871</vt:lpwstr>
  </property>
  <property fmtid="{D5CDD505-2E9C-101B-9397-08002B2CF9AE}" pid="3" name="TaxKeyword">
    <vt:lpwstr/>
  </property>
</Properties>
</file>