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5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ntan, Cynthia" initials="FC" lastIdx="15" clrIdx="0">
    <p:extLst>
      <p:ext uri="{19B8F6BF-5375-455C-9EA6-DF929625EA0E}">
        <p15:presenceInfo xmlns:p15="http://schemas.microsoft.com/office/powerpoint/2012/main" userId="S-1-5-21-1085031214-73586283-839522115-875978" providerId="AD"/>
      </p:ext>
    </p:extLst>
  </p:cmAuthor>
  <p:cmAuthor id="2" name="Mannon, Laurie" initials="ML" lastIdx="2" clrIdx="1">
    <p:extLst>
      <p:ext uri="{19B8F6BF-5375-455C-9EA6-DF929625EA0E}">
        <p15:presenceInfo xmlns:p15="http://schemas.microsoft.com/office/powerpoint/2012/main" userId="S::laurie.mannon@bms.com::ac852d5c-71f9-4474-9716-ff253189eb77" providerId="AD"/>
      </p:ext>
    </p:extLst>
  </p:cmAuthor>
  <p:cmAuthor id="3" name="Mannon, Laurie" initials="ML [2]" lastIdx="2" clrIdx="2">
    <p:extLst>
      <p:ext uri="{19B8F6BF-5375-455C-9EA6-DF929625EA0E}">
        <p15:presenceInfo xmlns:p15="http://schemas.microsoft.com/office/powerpoint/2012/main" userId="S-1-5-21-1085031214-73586283-839522115-867125" providerId="AD"/>
      </p:ext>
    </p:extLst>
  </p:cmAuthor>
  <p:cmAuthor id="4" name="Deutsch, Maria" initials="DM" lastIdx="5" clrIdx="3">
    <p:extLst>
      <p:ext uri="{19B8F6BF-5375-455C-9EA6-DF929625EA0E}">
        <p15:presenceInfo xmlns:p15="http://schemas.microsoft.com/office/powerpoint/2012/main" userId="S::maria.deutsch@bms.com::8509b6b4-1594-4582-a517-46e7f65b06c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440C"/>
    <a:srgbClr val="00B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AA692-3DE3-B292-E88F-659ED1975AB5}" v="4" dt="2018-08-13T13:58:53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45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591" b="1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Attendance: ENTER TOTAL NUMBER (include n value and %)</a:t>
            </a:r>
            <a:endParaRPr lang="en-US" sz="1600" b="1" i="1" baseline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0364778792102253"/>
          <c:y val="4.4443717811154464E-2"/>
        </c:manualLayout>
      </c:layout>
      <c:overlay val="0"/>
      <c:sp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ln w="9434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663038736501898E-2"/>
          <c:y val="0.19312717194057399"/>
          <c:w val="0.78766983415619496"/>
          <c:h val="0.6184635593071300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2"/>
          <c:dPt>
            <c:idx val="0"/>
            <c:bubble3D val="0"/>
            <c:explosion val="6"/>
            <c:spPr>
              <a:solidFill>
                <a:schemeClr val="accent1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8C7-4137-9467-7D51723842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8C7-4137-9467-7D51723842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8C7-4137-9467-7D51723842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8C7-4137-9467-7D51723842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8C7-4137-9467-7D51723842E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159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8C7-4137-9467-7D51723842E7}"/>
              </c:ext>
            </c:extLst>
          </c:dPt>
          <c:dLbls>
            <c:dLbl>
              <c:idx val="0"/>
              <c:layout>
                <c:manualLayout>
                  <c:x val="-0.15267104556903999"/>
                  <c:y val="2.687844369636669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8C7-4137-9467-7D51723842E7}"/>
                </c:ext>
              </c:extLst>
            </c:dLbl>
            <c:dLbl>
              <c:idx val="3"/>
              <c:layout>
                <c:manualLayout>
                  <c:x val="0.138211585445321"/>
                  <c:y val="3.34755031483347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8C7-4137-9467-7D51723842E7}"/>
                </c:ext>
              </c:extLst>
            </c:dLbl>
            <c:dLbl>
              <c:idx val="5"/>
              <c:layout>
                <c:manualLayout>
                  <c:x val="4.30757227136477E-2"/>
                  <c:y val="7.402129130944809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8C7-4137-9467-7D5172384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Specialist 1</c:v>
                </c:pt>
                <c:pt idx="1">
                  <c:v>Specialist 2</c:v>
                </c:pt>
                <c:pt idx="2">
                  <c:v>Specialist 3</c:v>
                </c:pt>
                <c:pt idx="3">
                  <c:v>Specialist 4</c:v>
                </c:pt>
                <c:pt idx="4">
                  <c:v>Specialist 5</c:v>
                </c:pt>
                <c:pt idx="5">
                  <c:v>Specialist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509</c:v>
                </c:pt>
                <c:pt idx="1">
                  <c:v>187</c:v>
                </c:pt>
                <c:pt idx="2">
                  <c:v>174</c:v>
                </c:pt>
                <c:pt idx="3">
                  <c:v>281</c:v>
                </c:pt>
                <c:pt idx="4">
                  <c:v>120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8C7-4137-9467-7D5172384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5656105704999543"/>
          <c:y val="0.16035585654321163"/>
          <c:w val="0.22304542876390199"/>
          <c:h val="0.82425203194925833"/>
        </c:manualLayout>
      </c:layout>
      <c:overlay val="0"/>
      <c:spPr>
        <a:noFill/>
        <a:ln w="25231">
          <a:solidFill>
            <a:schemeClr val="accent5">
              <a:shade val="95000"/>
              <a:satMod val="105000"/>
            </a:schemeClr>
          </a:solidFill>
        </a:ln>
      </c:spPr>
      <c:txPr>
        <a:bodyPr rot="0" spcFirstLastPara="1" vertOverflow="ellipsis" vert="horz" wrap="square" anchor="ctr" anchorCtr="1"/>
        <a:lstStyle/>
        <a:p>
          <a:pPr rtl="0">
            <a:defRPr sz="15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8-4871-9731-223CD0F75904}"/>
              </c:ext>
            </c:extLst>
          </c:dPt>
          <c:dPt>
            <c:idx val="1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F8-4871-9731-223CD0F75904}"/>
              </c:ext>
            </c:extLst>
          </c:dPt>
          <c:dLbls>
            <c:dLbl>
              <c:idx val="0"/>
              <c:layout>
                <c:manualLayout>
                  <c:x val="-3.3763813222525738E-2"/>
                  <c:y val="-0.325278015075566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rgbClr val="003366"/>
                        </a:solidFill>
                      </a:rPr>
                      <a:t>XX%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95727356431948"/>
                      <c:h val="0.2452954126243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F8-4871-9731-223CD0F7590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F8-4871-9731-223CD0F7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F8-4871-9731-223CD0F759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6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508789741485"/>
          <c:y val="7.8125E-2"/>
          <c:w val="0.85521277542893259"/>
          <c:h val="0.836006643700787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Pre, N=60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26498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LAG3</c:v>
                </c:pt>
                <c:pt idx="1">
                  <c:v>PD1</c:v>
                </c:pt>
                <c:pt idx="2">
                  <c:v>OX40</c:v>
                </c:pt>
                <c:pt idx="3">
                  <c:v>CTLA-4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0.32</c:v>
                </c:pt>
                <c:pt idx="2">
                  <c:v>0.3</c:v>
                </c:pt>
                <c:pt idx="3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C-4107-993E-0201F21B10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Post, N=50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26498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LAG3</c:v>
                </c:pt>
                <c:pt idx="1">
                  <c:v>PD1</c:v>
                </c:pt>
                <c:pt idx="2">
                  <c:v>OX40</c:v>
                </c:pt>
                <c:pt idx="3">
                  <c:v>CTLA-4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0.02</c:v>
                </c:pt>
                <c:pt idx="1">
                  <c:v>0.14000000000000001</c:v>
                </c:pt>
                <c:pt idx="2">
                  <c:v>0.6</c:v>
                </c:pt>
                <c:pt idx="3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FC-4107-993E-0201F21B10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5079096"/>
        <c:axId val="444917936"/>
      </c:barChart>
      <c:catAx>
        <c:axId val="44507909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44917936"/>
        <c:crosses val="autoZero"/>
        <c:auto val="1"/>
        <c:lblAlgn val="ctr"/>
        <c:lblOffset val="100"/>
        <c:noMultiLvlLbl val="0"/>
      </c:catAx>
      <c:valAx>
        <c:axId val="444917936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445079096"/>
        <c:crosses val="max"/>
        <c:crossBetween val="between"/>
        <c:min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789588937964705"/>
          <c:y val="0.15424897448057784"/>
          <c:w val="0.25007485729192014"/>
          <c:h val="7.313902559055116E-2"/>
        </c:manualLayout>
      </c:layout>
      <c:overlay val="0"/>
      <c:spPr>
        <a:solidFill>
          <a:schemeClr val="bg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26498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-5400000" vert="horz"/>
    <a:lstStyle/>
    <a:p>
      <a:pPr>
        <a:defRPr>
          <a:solidFill>
            <a:srgbClr val="264982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6828916365227"/>
          <c:y val="5.2305267314262646E-2"/>
          <c:w val="0.85521277542893259"/>
          <c:h val="0.836006643700787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n=xxx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26498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aaa</c:v>
                </c:pt>
                <c:pt idx="1">
                  <c:v>bbb</c:v>
                </c:pt>
                <c:pt idx="2">
                  <c:v>ccc</c:v>
                </c:pt>
                <c:pt idx="3">
                  <c:v>ddd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0.09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28-4621-986B-AB89F073D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4979096"/>
        <c:axId val="444979488"/>
      </c:barChart>
      <c:catAx>
        <c:axId val="44497909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44979488"/>
        <c:crosses val="autoZero"/>
        <c:auto val="1"/>
        <c:lblAlgn val="ctr"/>
        <c:lblOffset val="100"/>
        <c:noMultiLvlLbl val="0"/>
      </c:catAx>
      <c:valAx>
        <c:axId val="4449794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6498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979096"/>
        <c:crosses val="max"/>
        <c:crossBetween val="between"/>
        <c:minorUnit val="0.2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-5400000" vert="horz"/>
    <a:lstStyle/>
    <a:p>
      <a:pPr>
        <a:defRPr>
          <a:solidFill>
            <a:srgbClr val="264982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6828916365227"/>
          <c:y val="5.2305267314262646E-2"/>
          <c:w val="0.85521277542893259"/>
          <c:h val="0.836006643700787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n=xxx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26498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aaa</c:v>
                </c:pt>
                <c:pt idx="1">
                  <c:v>bbb</c:v>
                </c:pt>
                <c:pt idx="2">
                  <c:v>ccc</c:v>
                </c:pt>
                <c:pt idx="3">
                  <c:v>ddd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0.09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28-4621-986B-AB89F073D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4979096"/>
        <c:axId val="444979488"/>
      </c:barChart>
      <c:catAx>
        <c:axId val="444979096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44979488"/>
        <c:crosses val="autoZero"/>
        <c:auto val="1"/>
        <c:lblAlgn val="ctr"/>
        <c:lblOffset val="100"/>
        <c:noMultiLvlLbl val="0"/>
      </c:catAx>
      <c:valAx>
        <c:axId val="4449794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26498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4979096"/>
        <c:crosses val="max"/>
        <c:crossBetween val="between"/>
        <c:minorUnit val="0.2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-5400000" vert="horz"/>
    <a:lstStyle/>
    <a:p>
      <a:pPr>
        <a:defRPr>
          <a:solidFill>
            <a:srgbClr val="264982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8-4871-9731-223CD0F75904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  <a:alpha val="6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F8-4871-9731-223CD0F75904}"/>
              </c:ext>
            </c:extLst>
          </c:dPt>
          <c:dLbls>
            <c:dLbl>
              <c:idx val="0"/>
              <c:layout>
                <c:manualLayout>
                  <c:x val="-4.118831198123421E-2"/>
                  <c:y val="-0.339970664675318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rgbClr val="003366"/>
                        </a:solidFill>
                      </a:rPr>
                      <a:t>XX%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95726297507564"/>
                      <c:h val="0.238272480142623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F8-4871-9731-223CD0F7590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F8-4871-9731-223CD0F7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F8-4871-9731-223CD0F759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47385675844921"/>
          <c:y val="7.7122533430664345E-2"/>
          <c:w val="0.40304814830791474"/>
          <c:h val="0.7799528850427281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228B8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92-414E-BCA3-2ACE93530D22}"/>
              </c:ext>
            </c:extLst>
          </c:dPt>
          <c:dPt>
            <c:idx val="1"/>
            <c:bubble3D val="0"/>
            <c:spPr>
              <a:solidFill>
                <a:srgbClr val="8ABDC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92-414E-BCA3-2ACE93530D22}"/>
              </c:ext>
            </c:extLst>
          </c:dPt>
          <c:dLbls>
            <c:dLbl>
              <c:idx val="0"/>
              <c:layout>
                <c:manualLayout>
                  <c:x val="-4.488086381073704E-2"/>
                  <c:y val="-0.32845600645602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rgbClr val="003366"/>
                        </a:solidFill>
                      </a:rPr>
                      <a:t>XX%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95727356431948"/>
                      <c:h val="0.2452954126243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C92-414E-BCA3-2ACE93530D2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92-414E-BCA3-2ACE93530D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92-414E-BCA3-2ACE93530D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66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13924319886001"/>
          <c:y val="5.5188517398683273E-2"/>
          <c:w val="0.414382761867504"/>
          <c:h val="0.8018869010747091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3366"/>
            </a:solidFill>
          </c:spPr>
          <c:dPt>
            <c:idx val="0"/>
            <c:bubble3D val="0"/>
            <c:spPr>
              <a:solidFill>
                <a:srgbClr val="00336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94-47C0-A5DC-75FB82AD3B73}"/>
              </c:ext>
            </c:extLst>
          </c:dPt>
          <c:dPt>
            <c:idx val="1"/>
            <c:bubble3D val="0"/>
            <c:spPr>
              <a:solidFill>
                <a:srgbClr val="003366">
                  <a:alpha val="42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94-47C0-A5DC-75FB82AD3B73}"/>
              </c:ext>
            </c:extLst>
          </c:dPt>
          <c:dLbls>
            <c:dLbl>
              <c:idx val="0"/>
              <c:layout>
                <c:manualLayout>
                  <c:x val="-2.2669227119178553E-2"/>
                  <c:y val="-0.4021239151009655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rgbClr val="003366"/>
                        </a:solidFill>
                      </a:rPr>
                      <a:t>XX%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95727356431948"/>
                      <c:h val="0.2452954126243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94-47C0-A5DC-75FB82AD3B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94-47C0-A5DC-75FB82AD3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94-47C0-A5DC-75FB82AD3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6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explosion val="1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8-4871-9731-223CD0F75904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F8-4871-9731-223CD0F75904}"/>
              </c:ext>
            </c:extLst>
          </c:dPt>
          <c:dLbls>
            <c:dLbl>
              <c:idx val="0"/>
              <c:layout>
                <c:manualLayout>
                  <c:x val="-3.0225636158904737E-2"/>
                  <c:y val="-0.299765173618387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rgbClr val="003366"/>
                        </a:solidFill>
                      </a:rPr>
                      <a:t>XX%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95727356431948"/>
                      <c:h val="0.2452954126243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F8-4871-9731-223CD0F7590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F8-4871-9731-223CD0F7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F8-4871-9731-223CD0F759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6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8-4871-9731-223CD0F75904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F8-4871-9731-223CD0F75904}"/>
              </c:ext>
            </c:extLst>
          </c:dPt>
          <c:dLbls>
            <c:dLbl>
              <c:idx val="0"/>
              <c:layout>
                <c:manualLayout>
                  <c:x val="-3.0225702770502152E-2"/>
                  <c:y val="-0.329940709067658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>
                        <a:solidFill>
                          <a:srgbClr val="003366"/>
                        </a:solidFill>
                      </a:rPr>
                      <a:t>XX%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95727356431948"/>
                      <c:h val="0.24529541262432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F8-4871-9731-223CD0F7590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4F8-4871-9731-223CD0F759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F8-4871-9731-223CD0F759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66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5A90E2-6CC0-4E7E-B6CB-8EAF7E54F457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68CA7B-27CA-46A6-8FE9-5CB1664DE0FC}">
      <dgm:prSet phldrT="[Text]" custT="1"/>
      <dgm:spPr/>
      <dgm:t>
        <a:bodyPr/>
        <a:lstStyle/>
        <a:p>
          <a:r>
            <a:rPr lang="en-US" sz="4000"/>
            <a:t>Gap #2</a:t>
          </a:r>
        </a:p>
      </dgm:t>
    </dgm:pt>
    <dgm:pt modelId="{5278013F-65C1-42DB-ACB5-0463ADD91D78}" type="parTrans" cxnId="{7C15BCA5-F4BC-415F-990C-5DC54A1A0730}">
      <dgm:prSet/>
      <dgm:spPr/>
      <dgm:t>
        <a:bodyPr/>
        <a:lstStyle/>
        <a:p>
          <a:endParaRPr lang="en-US"/>
        </a:p>
      </dgm:t>
    </dgm:pt>
    <dgm:pt modelId="{99520D81-204E-4F24-AA1E-AF0F99113C2E}" type="sibTrans" cxnId="{7C15BCA5-F4BC-415F-990C-5DC54A1A0730}">
      <dgm:prSet/>
      <dgm:spPr/>
      <dgm:t>
        <a:bodyPr/>
        <a:lstStyle/>
        <a:p>
          <a:endParaRPr lang="en-US"/>
        </a:p>
      </dgm:t>
    </dgm:pt>
    <dgm:pt modelId="{961F6689-6AB4-4E74-B884-5E1405EAEC08}">
      <dgm:prSet phldrT="[Text]"/>
      <dgm:spPr/>
      <dgm:t>
        <a:bodyPr/>
        <a:lstStyle/>
        <a:p>
          <a:r>
            <a:rPr lang="en-US"/>
            <a:t>Description</a:t>
          </a:r>
        </a:p>
      </dgm:t>
    </dgm:pt>
    <dgm:pt modelId="{2A15EE41-30E5-46CA-9954-FCD3A00C7A9F}" type="parTrans" cxnId="{7CCC0441-B536-42A3-8AF7-7D430BFCA97C}">
      <dgm:prSet/>
      <dgm:spPr/>
      <dgm:t>
        <a:bodyPr/>
        <a:lstStyle/>
        <a:p>
          <a:endParaRPr lang="en-US"/>
        </a:p>
      </dgm:t>
    </dgm:pt>
    <dgm:pt modelId="{CE4A8A7E-60C7-44A5-A81F-293516D5A76F}" type="sibTrans" cxnId="{7CCC0441-B536-42A3-8AF7-7D430BFCA97C}">
      <dgm:prSet/>
      <dgm:spPr/>
      <dgm:t>
        <a:bodyPr/>
        <a:lstStyle/>
        <a:p>
          <a:endParaRPr lang="en-US"/>
        </a:p>
      </dgm:t>
    </dgm:pt>
    <dgm:pt modelId="{D3755821-177D-41D9-8980-37203C400FD2}">
      <dgm:prSet phldrT="[Text]"/>
      <dgm:spPr/>
      <dgm:t>
        <a:bodyPr/>
        <a:lstStyle/>
        <a:p>
          <a:r>
            <a:rPr lang="en-US"/>
            <a:t>Reasoning</a:t>
          </a:r>
        </a:p>
      </dgm:t>
    </dgm:pt>
    <dgm:pt modelId="{7F57BDEC-67BC-41CA-AD64-F1B4B000B1E5}" type="parTrans" cxnId="{7E1A6D56-A679-49CC-9163-73936947D0EA}">
      <dgm:prSet/>
      <dgm:spPr/>
      <dgm:t>
        <a:bodyPr/>
        <a:lstStyle/>
        <a:p>
          <a:endParaRPr lang="en-US"/>
        </a:p>
      </dgm:t>
    </dgm:pt>
    <dgm:pt modelId="{C8791AA9-F70D-48AA-8D4D-903FBF4A761C}" type="sibTrans" cxnId="{7E1A6D56-A679-49CC-9163-73936947D0EA}">
      <dgm:prSet/>
      <dgm:spPr/>
      <dgm:t>
        <a:bodyPr/>
        <a:lstStyle/>
        <a:p>
          <a:endParaRPr lang="en-US"/>
        </a:p>
      </dgm:t>
    </dgm:pt>
    <dgm:pt modelId="{8FBE31CD-31E0-4F16-9C0A-FC93301D72FE}">
      <dgm:prSet custT="1"/>
      <dgm:spPr/>
      <dgm:t>
        <a:bodyPr/>
        <a:lstStyle/>
        <a:p>
          <a:r>
            <a:rPr lang="en-US" sz="4000"/>
            <a:t>Gap #1</a:t>
          </a:r>
        </a:p>
      </dgm:t>
    </dgm:pt>
    <dgm:pt modelId="{965079A7-5F3D-4E0A-834A-C4901D16C50A}" type="parTrans" cxnId="{CF3C3AEB-5120-4C07-B988-AC2CABFE104A}">
      <dgm:prSet/>
      <dgm:spPr/>
      <dgm:t>
        <a:bodyPr/>
        <a:lstStyle/>
        <a:p>
          <a:endParaRPr lang="en-US"/>
        </a:p>
      </dgm:t>
    </dgm:pt>
    <dgm:pt modelId="{03127A19-9D2B-4802-AD8B-D9B77F4031E6}" type="sibTrans" cxnId="{CF3C3AEB-5120-4C07-B988-AC2CABFE104A}">
      <dgm:prSet/>
      <dgm:spPr/>
      <dgm:t>
        <a:bodyPr/>
        <a:lstStyle/>
        <a:p>
          <a:endParaRPr lang="en-US"/>
        </a:p>
      </dgm:t>
    </dgm:pt>
    <dgm:pt modelId="{51CC1BB9-B0A4-493D-86A5-E09B6F789572}">
      <dgm:prSet/>
      <dgm:spPr/>
      <dgm:t>
        <a:bodyPr/>
        <a:lstStyle/>
        <a:p>
          <a:r>
            <a:rPr lang="en-US"/>
            <a:t>Description</a:t>
          </a:r>
        </a:p>
      </dgm:t>
    </dgm:pt>
    <dgm:pt modelId="{1B26B00A-3994-40CD-B676-2CFFE7875637}" type="parTrans" cxnId="{12FF5DC3-EF77-4558-90EE-4D7F94FBF498}">
      <dgm:prSet/>
      <dgm:spPr/>
      <dgm:t>
        <a:bodyPr/>
        <a:lstStyle/>
        <a:p>
          <a:endParaRPr lang="en-US"/>
        </a:p>
      </dgm:t>
    </dgm:pt>
    <dgm:pt modelId="{6B144139-F8C7-47EE-AA49-187CE62CFACF}" type="sibTrans" cxnId="{12FF5DC3-EF77-4558-90EE-4D7F94FBF498}">
      <dgm:prSet/>
      <dgm:spPr/>
      <dgm:t>
        <a:bodyPr/>
        <a:lstStyle/>
        <a:p>
          <a:endParaRPr lang="en-US"/>
        </a:p>
      </dgm:t>
    </dgm:pt>
    <dgm:pt modelId="{4553FF11-31B3-4DE5-BE15-1A15F20162D3}">
      <dgm:prSet/>
      <dgm:spPr/>
      <dgm:t>
        <a:bodyPr/>
        <a:lstStyle/>
        <a:p>
          <a:r>
            <a:rPr lang="en-US"/>
            <a:t>Reasoning</a:t>
          </a:r>
        </a:p>
      </dgm:t>
    </dgm:pt>
    <dgm:pt modelId="{178CC88E-9B30-40C8-90E2-ED22B1576972}" type="parTrans" cxnId="{BB4E7AC8-0818-4625-B72D-EE47D2E6824C}">
      <dgm:prSet/>
      <dgm:spPr/>
      <dgm:t>
        <a:bodyPr/>
        <a:lstStyle/>
        <a:p>
          <a:endParaRPr lang="en-US"/>
        </a:p>
      </dgm:t>
    </dgm:pt>
    <dgm:pt modelId="{BA6D08B8-10ED-4E7C-89F4-A6910AE3BF1B}" type="sibTrans" cxnId="{BB4E7AC8-0818-4625-B72D-EE47D2E6824C}">
      <dgm:prSet/>
      <dgm:spPr/>
      <dgm:t>
        <a:bodyPr/>
        <a:lstStyle/>
        <a:p>
          <a:endParaRPr lang="en-US"/>
        </a:p>
      </dgm:t>
    </dgm:pt>
    <dgm:pt modelId="{D5FE57CE-0D4B-4331-A9BF-C1F62F4F52DA}">
      <dgm:prSet phldrT="[Text]" custT="1"/>
      <dgm:spPr/>
      <dgm:t>
        <a:bodyPr/>
        <a:lstStyle/>
        <a:p>
          <a:r>
            <a:rPr lang="en-US" sz="4000"/>
            <a:t>Gap #3</a:t>
          </a:r>
        </a:p>
      </dgm:t>
    </dgm:pt>
    <dgm:pt modelId="{6A91FEF8-3D9B-4EE0-9336-805AF62A7E79}" type="sibTrans" cxnId="{FBEF70DB-2D9D-44CD-B0EF-1E71D592AADD}">
      <dgm:prSet/>
      <dgm:spPr/>
      <dgm:t>
        <a:bodyPr/>
        <a:lstStyle/>
        <a:p>
          <a:endParaRPr lang="en-US"/>
        </a:p>
      </dgm:t>
    </dgm:pt>
    <dgm:pt modelId="{113A7EB3-6C7B-4F68-A7FD-DEA8AAF5144B}" type="parTrans" cxnId="{FBEF70DB-2D9D-44CD-B0EF-1E71D592AADD}">
      <dgm:prSet/>
      <dgm:spPr/>
      <dgm:t>
        <a:bodyPr/>
        <a:lstStyle/>
        <a:p>
          <a:endParaRPr lang="en-US"/>
        </a:p>
      </dgm:t>
    </dgm:pt>
    <dgm:pt modelId="{71AAE4F9-5CC5-41F8-84C8-CBDAE31B0D10}">
      <dgm:prSet phldrT="[Text]"/>
      <dgm:spPr/>
      <dgm:t>
        <a:bodyPr/>
        <a:lstStyle/>
        <a:p>
          <a:r>
            <a:rPr lang="en-US"/>
            <a:t>Description</a:t>
          </a:r>
        </a:p>
      </dgm:t>
    </dgm:pt>
    <dgm:pt modelId="{FD49A798-6EBD-40F5-A9C7-1A5470DC3DDE}" type="parTrans" cxnId="{E676DA0C-E6C2-4B82-A669-9F4A9C3B7F02}">
      <dgm:prSet/>
      <dgm:spPr/>
      <dgm:t>
        <a:bodyPr/>
        <a:lstStyle/>
        <a:p>
          <a:endParaRPr lang="en-US"/>
        </a:p>
      </dgm:t>
    </dgm:pt>
    <dgm:pt modelId="{B5AA8C6F-3E92-4E73-B86A-62638B9F15BA}" type="sibTrans" cxnId="{E676DA0C-E6C2-4B82-A669-9F4A9C3B7F02}">
      <dgm:prSet/>
      <dgm:spPr/>
      <dgm:t>
        <a:bodyPr/>
        <a:lstStyle/>
        <a:p>
          <a:endParaRPr lang="en-US"/>
        </a:p>
      </dgm:t>
    </dgm:pt>
    <dgm:pt modelId="{ECB12996-8B3D-4F00-911C-1598AC8E177F}">
      <dgm:prSet phldrT="[Text]"/>
      <dgm:spPr/>
      <dgm:t>
        <a:bodyPr/>
        <a:lstStyle/>
        <a:p>
          <a:r>
            <a:rPr lang="en-US"/>
            <a:t>Reasoning</a:t>
          </a:r>
        </a:p>
      </dgm:t>
    </dgm:pt>
    <dgm:pt modelId="{F4C2DF3E-1FA2-4673-B855-9A5E9AEC43CD}" type="parTrans" cxnId="{B88C6F92-872D-4F12-B652-DC4DC1868F6A}">
      <dgm:prSet/>
      <dgm:spPr/>
      <dgm:t>
        <a:bodyPr/>
        <a:lstStyle/>
        <a:p>
          <a:endParaRPr lang="en-US"/>
        </a:p>
      </dgm:t>
    </dgm:pt>
    <dgm:pt modelId="{1D9044A0-93E5-44AF-A66D-284F23EC419F}" type="sibTrans" cxnId="{B88C6F92-872D-4F12-B652-DC4DC1868F6A}">
      <dgm:prSet/>
      <dgm:spPr/>
      <dgm:t>
        <a:bodyPr/>
        <a:lstStyle/>
        <a:p>
          <a:endParaRPr lang="en-US"/>
        </a:p>
      </dgm:t>
    </dgm:pt>
    <dgm:pt modelId="{48BF5052-A313-4AF8-B472-4B667F544618}" type="pres">
      <dgm:prSet presAssocID="{C95A90E2-6CC0-4E7E-B6CB-8EAF7E54F45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B718C0D-24EA-4474-B13B-5C2E58138378}" type="pres">
      <dgm:prSet presAssocID="{8FBE31CD-31E0-4F16-9C0A-FC93301D72FE}" presName="linNode" presStyleCnt="0"/>
      <dgm:spPr/>
    </dgm:pt>
    <dgm:pt modelId="{0DDCC432-427A-411F-9963-EA27E8B11EAF}" type="pres">
      <dgm:prSet presAssocID="{8FBE31CD-31E0-4F16-9C0A-FC93301D72FE}" presName="parentShp" presStyleLbl="node1" presStyleIdx="0" presStyleCnt="3" custScaleX="81532" custScaleY="86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EB218-6D7F-4E3F-99B4-D7E10D0053F2}" type="pres">
      <dgm:prSet presAssocID="{8FBE31CD-31E0-4F16-9C0A-FC93301D72FE}" presName="childShp" presStyleLbl="bgAccFollowNode1" presStyleIdx="0" presStyleCnt="3" custScaleX="103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2E8AE-181F-40B5-BD14-BE0A1C325655}" type="pres">
      <dgm:prSet presAssocID="{03127A19-9D2B-4802-AD8B-D9B77F4031E6}" presName="spacing" presStyleCnt="0"/>
      <dgm:spPr/>
    </dgm:pt>
    <dgm:pt modelId="{BEEACA37-46CD-49AB-B282-A26D590374F6}" type="pres">
      <dgm:prSet presAssocID="{3368CA7B-27CA-46A6-8FE9-5CB1664DE0FC}" presName="linNode" presStyleCnt="0"/>
      <dgm:spPr/>
    </dgm:pt>
    <dgm:pt modelId="{8DA31D09-5C77-480B-832F-CE8F49DAE58F}" type="pres">
      <dgm:prSet presAssocID="{3368CA7B-27CA-46A6-8FE9-5CB1664DE0FC}" presName="parentShp" presStyleLbl="node1" presStyleIdx="1" presStyleCnt="3" custScaleX="81112" custScaleY="79549" custLinFactNeighborX="-72" custLinFactNeighborY="-9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188217-1A5D-4D35-ACCC-2549115958EE}" type="pres">
      <dgm:prSet presAssocID="{3368CA7B-27CA-46A6-8FE9-5CB1664DE0FC}" presName="childShp" presStyleLbl="bgAccFollowNode1" presStyleIdx="1" presStyleCnt="3" custScaleX="103134" custScaleY="90011" custLinFactNeighborX="417" custLinFactNeighborY="-9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BC65D-0EFE-49A0-A3D8-EFD06FF05BAF}" type="pres">
      <dgm:prSet presAssocID="{99520D81-204E-4F24-AA1E-AF0F99113C2E}" presName="spacing" presStyleCnt="0"/>
      <dgm:spPr/>
    </dgm:pt>
    <dgm:pt modelId="{58B068CE-728A-4C5B-93EA-1BC6951ABEC7}" type="pres">
      <dgm:prSet presAssocID="{D5FE57CE-0D4B-4331-A9BF-C1F62F4F52DA}" presName="linNode" presStyleCnt="0"/>
      <dgm:spPr/>
    </dgm:pt>
    <dgm:pt modelId="{D61EB3EE-DDA4-4426-8334-5784294430F0}" type="pres">
      <dgm:prSet presAssocID="{D5FE57CE-0D4B-4331-A9BF-C1F62F4F52DA}" presName="parentShp" presStyleLbl="node1" presStyleIdx="2" presStyleCnt="3" custScaleX="82286" custScaleY="91428" custLinFactNeighborX="16" custLinFactNeighborY="-153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FF444-3457-4777-B9F2-8C76A15C532F}" type="pres">
      <dgm:prSet presAssocID="{D5FE57CE-0D4B-4331-A9BF-C1F62F4F52DA}" presName="childShp" presStyleLbl="bgAccFollowNode1" presStyleIdx="2" presStyleCnt="3" custScaleX="103134" custScaleY="90011" custLinFactNeighborX="417" custLinFactNeighborY="-95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C6F92-872D-4F12-B652-DC4DC1868F6A}" srcId="{D5FE57CE-0D4B-4331-A9BF-C1F62F4F52DA}" destId="{ECB12996-8B3D-4F00-911C-1598AC8E177F}" srcOrd="1" destOrd="0" parTransId="{F4C2DF3E-1FA2-4673-B855-9A5E9AEC43CD}" sibTransId="{1D9044A0-93E5-44AF-A66D-284F23EC419F}"/>
    <dgm:cxn modelId="{C65BDD1E-2C91-4DDD-B9AD-0DDBE6E2E98A}" type="presOf" srcId="{D3755821-177D-41D9-8980-37203C400FD2}" destId="{5D188217-1A5D-4D35-ACCC-2549115958EE}" srcOrd="0" destOrd="1" presId="urn:microsoft.com/office/officeart/2005/8/layout/vList6"/>
    <dgm:cxn modelId="{7CCC0441-B536-42A3-8AF7-7D430BFCA97C}" srcId="{3368CA7B-27CA-46A6-8FE9-5CB1664DE0FC}" destId="{961F6689-6AB4-4E74-B884-5E1405EAEC08}" srcOrd="0" destOrd="0" parTransId="{2A15EE41-30E5-46CA-9954-FCD3A00C7A9F}" sibTransId="{CE4A8A7E-60C7-44A5-A81F-293516D5A76F}"/>
    <dgm:cxn modelId="{0B63AC04-3946-4A66-B725-3AD43FE15742}" type="presOf" srcId="{D5FE57CE-0D4B-4331-A9BF-C1F62F4F52DA}" destId="{D61EB3EE-DDA4-4426-8334-5784294430F0}" srcOrd="0" destOrd="0" presId="urn:microsoft.com/office/officeart/2005/8/layout/vList6"/>
    <dgm:cxn modelId="{9BFAAF00-338D-48BC-9924-DD1E62D50C1F}" type="presOf" srcId="{4553FF11-31B3-4DE5-BE15-1A15F20162D3}" destId="{3D6EB218-6D7F-4E3F-99B4-D7E10D0053F2}" srcOrd="0" destOrd="1" presId="urn:microsoft.com/office/officeart/2005/8/layout/vList6"/>
    <dgm:cxn modelId="{E676DA0C-E6C2-4B82-A669-9F4A9C3B7F02}" srcId="{D5FE57CE-0D4B-4331-A9BF-C1F62F4F52DA}" destId="{71AAE4F9-5CC5-41F8-84C8-CBDAE31B0D10}" srcOrd="0" destOrd="0" parTransId="{FD49A798-6EBD-40F5-A9C7-1A5470DC3DDE}" sibTransId="{B5AA8C6F-3E92-4E73-B86A-62638B9F15BA}"/>
    <dgm:cxn modelId="{022466B0-A7B6-4282-B57D-B980C3AC3ED7}" type="presOf" srcId="{C95A90E2-6CC0-4E7E-B6CB-8EAF7E54F457}" destId="{48BF5052-A313-4AF8-B472-4B667F544618}" srcOrd="0" destOrd="0" presId="urn:microsoft.com/office/officeart/2005/8/layout/vList6"/>
    <dgm:cxn modelId="{C5F23E66-EEE5-4272-924B-470E1B303DD5}" type="presOf" srcId="{71AAE4F9-5CC5-41F8-84C8-CBDAE31B0D10}" destId="{9C0FF444-3457-4777-B9F2-8C76A15C532F}" srcOrd="0" destOrd="0" presId="urn:microsoft.com/office/officeart/2005/8/layout/vList6"/>
    <dgm:cxn modelId="{FBEF70DB-2D9D-44CD-B0EF-1E71D592AADD}" srcId="{C95A90E2-6CC0-4E7E-B6CB-8EAF7E54F457}" destId="{D5FE57CE-0D4B-4331-A9BF-C1F62F4F52DA}" srcOrd="2" destOrd="0" parTransId="{113A7EB3-6C7B-4F68-A7FD-DEA8AAF5144B}" sibTransId="{6A91FEF8-3D9B-4EE0-9336-805AF62A7E79}"/>
    <dgm:cxn modelId="{BB4E7AC8-0818-4625-B72D-EE47D2E6824C}" srcId="{8FBE31CD-31E0-4F16-9C0A-FC93301D72FE}" destId="{4553FF11-31B3-4DE5-BE15-1A15F20162D3}" srcOrd="1" destOrd="0" parTransId="{178CC88E-9B30-40C8-90E2-ED22B1576972}" sibTransId="{BA6D08B8-10ED-4E7C-89F4-A6910AE3BF1B}"/>
    <dgm:cxn modelId="{12FF5DC3-EF77-4558-90EE-4D7F94FBF498}" srcId="{8FBE31CD-31E0-4F16-9C0A-FC93301D72FE}" destId="{51CC1BB9-B0A4-493D-86A5-E09B6F789572}" srcOrd="0" destOrd="0" parTransId="{1B26B00A-3994-40CD-B676-2CFFE7875637}" sibTransId="{6B144139-F8C7-47EE-AA49-187CE62CFACF}"/>
    <dgm:cxn modelId="{5835C811-BAA5-43CC-894E-4A6A38490B7D}" type="presOf" srcId="{51CC1BB9-B0A4-493D-86A5-E09B6F789572}" destId="{3D6EB218-6D7F-4E3F-99B4-D7E10D0053F2}" srcOrd="0" destOrd="0" presId="urn:microsoft.com/office/officeart/2005/8/layout/vList6"/>
    <dgm:cxn modelId="{7E7FF8FB-2A01-434E-9734-451BC25CB132}" type="presOf" srcId="{8FBE31CD-31E0-4F16-9C0A-FC93301D72FE}" destId="{0DDCC432-427A-411F-9963-EA27E8B11EAF}" srcOrd="0" destOrd="0" presId="urn:microsoft.com/office/officeart/2005/8/layout/vList6"/>
    <dgm:cxn modelId="{CF3C3AEB-5120-4C07-B988-AC2CABFE104A}" srcId="{C95A90E2-6CC0-4E7E-B6CB-8EAF7E54F457}" destId="{8FBE31CD-31E0-4F16-9C0A-FC93301D72FE}" srcOrd="0" destOrd="0" parTransId="{965079A7-5F3D-4E0A-834A-C4901D16C50A}" sibTransId="{03127A19-9D2B-4802-AD8B-D9B77F4031E6}"/>
    <dgm:cxn modelId="{D3186977-1A39-4C2F-B36C-D6ECB94AB2CD}" type="presOf" srcId="{3368CA7B-27CA-46A6-8FE9-5CB1664DE0FC}" destId="{8DA31D09-5C77-480B-832F-CE8F49DAE58F}" srcOrd="0" destOrd="0" presId="urn:microsoft.com/office/officeart/2005/8/layout/vList6"/>
    <dgm:cxn modelId="{7E1A6D56-A679-49CC-9163-73936947D0EA}" srcId="{3368CA7B-27CA-46A6-8FE9-5CB1664DE0FC}" destId="{D3755821-177D-41D9-8980-37203C400FD2}" srcOrd="1" destOrd="0" parTransId="{7F57BDEC-67BC-41CA-AD64-F1B4B000B1E5}" sibTransId="{C8791AA9-F70D-48AA-8D4D-903FBF4A761C}"/>
    <dgm:cxn modelId="{841CB9EE-64AE-42F0-A407-4B7153158E0B}" type="presOf" srcId="{ECB12996-8B3D-4F00-911C-1598AC8E177F}" destId="{9C0FF444-3457-4777-B9F2-8C76A15C532F}" srcOrd="0" destOrd="1" presId="urn:microsoft.com/office/officeart/2005/8/layout/vList6"/>
    <dgm:cxn modelId="{7C15BCA5-F4BC-415F-990C-5DC54A1A0730}" srcId="{C95A90E2-6CC0-4E7E-B6CB-8EAF7E54F457}" destId="{3368CA7B-27CA-46A6-8FE9-5CB1664DE0FC}" srcOrd="1" destOrd="0" parTransId="{5278013F-65C1-42DB-ACB5-0463ADD91D78}" sibTransId="{99520D81-204E-4F24-AA1E-AF0F99113C2E}"/>
    <dgm:cxn modelId="{65C53BB4-C32E-4849-97FE-81062EA3CA90}" type="presOf" srcId="{961F6689-6AB4-4E74-B884-5E1405EAEC08}" destId="{5D188217-1A5D-4D35-ACCC-2549115958EE}" srcOrd="0" destOrd="0" presId="urn:microsoft.com/office/officeart/2005/8/layout/vList6"/>
    <dgm:cxn modelId="{691733B2-B820-438F-ACBF-F07FD03B354A}" type="presParOf" srcId="{48BF5052-A313-4AF8-B472-4B667F544618}" destId="{DB718C0D-24EA-4474-B13B-5C2E58138378}" srcOrd="0" destOrd="0" presId="urn:microsoft.com/office/officeart/2005/8/layout/vList6"/>
    <dgm:cxn modelId="{77571BC2-1CCA-496D-B478-7D897B7A424F}" type="presParOf" srcId="{DB718C0D-24EA-4474-B13B-5C2E58138378}" destId="{0DDCC432-427A-411F-9963-EA27E8B11EAF}" srcOrd="0" destOrd="0" presId="urn:microsoft.com/office/officeart/2005/8/layout/vList6"/>
    <dgm:cxn modelId="{79E0B9CB-04A9-47BD-8D2B-AC5171F4839A}" type="presParOf" srcId="{DB718C0D-24EA-4474-B13B-5C2E58138378}" destId="{3D6EB218-6D7F-4E3F-99B4-D7E10D0053F2}" srcOrd="1" destOrd="0" presId="urn:microsoft.com/office/officeart/2005/8/layout/vList6"/>
    <dgm:cxn modelId="{48E63658-C591-4C76-BEA2-F2806DF0E0A5}" type="presParOf" srcId="{48BF5052-A313-4AF8-B472-4B667F544618}" destId="{4E32E8AE-181F-40B5-BD14-BE0A1C325655}" srcOrd="1" destOrd="0" presId="urn:microsoft.com/office/officeart/2005/8/layout/vList6"/>
    <dgm:cxn modelId="{9D9C69DE-F11D-4CD0-96A3-7B6CD3CE3EC2}" type="presParOf" srcId="{48BF5052-A313-4AF8-B472-4B667F544618}" destId="{BEEACA37-46CD-49AB-B282-A26D590374F6}" srcOrd="2" destOrd="0" presId="urn:microsoft.com/office/officeart/2005/8/layout/vList6"/>
    <dgm:cxn modelId="{79AC035F-7514-4B56-93AD-1C5981505E45}" type="presParOf" srcId="{BEEACA37-46CD-49AB-B282-A26D590374F6}" destId="{8DA31D09-5C77-480B-832F-CE8F49DAE58F}" srcOrd="0" destOrd="0" presId="urn:microsoft.com/office/officeart/2005/8/layout/vList6"/>
    <dgm:cxn modelId="{FAD9655D-D0E2-48A1-A3C7-1D3B0CBF9DDF}" type="presParOf" srcId="{BEEACA37-46CD-49AB-B282-A26D590374F6}" destId="{5D188217-1A5D-4D35-ACCC-2549115958EE}" srcOrd="1" destOrd="0" presId="urn:microsoft.com/office/officeart/2005/8/layout/vList6"/>
    <dgm:cxn modelId="{668BD206-8C12-4580-A59A-18475C7E2424}" type="presParOf" srcId="{48BF5052-A313-4AF8-B472-4B667F544618}" destId="{A5ABC65D-0EFE-49A0-A3D8-EFD06FF05BAF}" srcOrd="3" destOrd="0" presId="urn:microsoft.com/office/officeart/2005/8/layout/vList6"/>
    <dgm:cxn modelId="{C6121A64-D1E2-49ED-88AF-52138C6ADC8B}" type="presParOf" srcId="{48BF5052-A313-4AF8-B472-4B667F544618}" destId="{58B068CE-728A-4C5B-93EA-1BC6951ABEC7}" srcOrd="4" destOrd="0" presId="urn:microsoft.com/office/officeart/2005/8/layout/vList6"/>
    <dgm:cxn modelId="{73A482F5-B31B-4A6E-AACB-28D9F8B96A88}" type="presParOf" srcId="{58B068CE-728A-4C5B-93EA-1BC6951ABEC7}" destId="{D61EB3EE-DDA4-4426-8334-5784294430F0}" srcOrd="0" destOrd="0" presId="urn:microsoft.com/office/officeart/2005/8/layout/vList6"/>
    <dgm:cxn modelId="{D00966D1-C26D-44D7-80F8-F8D30EC3F53D}" type="presParOf" srcId="{58B068CE-728A-4C5B-93EA-1BC6951ABEC7}" destId="{9C0FF444-3457-4777-B9F2-8C76A15C532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EB218-6D7F-4E3F-99B4-D7E10D0053F2}">
      <dsp:nvSpPr>
        <dsp:cNvPr id="0" name=""/>
        <dsp:cNvSpPr/>
      </dsp:nvSpPr>
      <dsp:spPr>
        <a:xfrm>
          <a:off x="3416308" y="1170"/>
          <a:ext cx="6007591" cy="12934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Description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Reasoning</a:t>
          </a:r>
        </a:p>
      </dsp:txBody>
      <dsp:txXfrm>
        <a:off x="3416308" y="162857"/>
        <a:ext cx="5522530" cy="970121"/>
      </dsp:txXfrm>
    </dsp:sp>
    <dsp:sp modelId="{0DDCC432-427A-411F-9963-EA27E8B11EAF}">
      <dsp:nvSpPr>
        <dsp:cNvPr id="0" name=""/>
        <dsp:cNvSpPr/>
      </dsp:nvSpPr>
      <dsp:spPr>
        <a:xfrm>
          <a:off x="258580" y="87401"/>
          <a:ext cx="3157727" cy="1121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Gap #1</a:t>
          </a:r>
        </a:p>
      </dsp:txBody>
      <dsp:txXfrm>
        <a:off x="313304" y="142125"/>
        <a:ext cx="3048279" cy="1011585"/>
      </dsp:txXfrm>
    </dsp:sp>
    <dsp:sp modelId="{5D188217-1A5D-4D35-ACCC-2549115958EE}">
      <dsp:nvSpPr>
        <dsp:cNvPr id="0" name=""/>
        <dsp:cNvSpPr/>
      </dsp:nvSpPr>
      <dsp:spPr>
        <a:xfrm>
          <a:off x="3432342" y="1300771"/>
          <a:ext cx="5991557" cy="11642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Description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Reasoning</a:t>
          </a:r>
        </a:p>
      </dsp:txBody>
      <dsp:txXfrm>
        <a:off x="3432342" y="1446307"/>
        <a:ext cx="5554949" cy="873215"/>
      </dsp:txXfrm>
    </dsp:sp>
    <dsp:sp modelId="{8DA31D09-5C77-480B-832F-CE8F49DAE58F}">
      <dsp:nvSpPr>
        <dsp:cNvPr id="0" name=""/>
        <dsp:cNvSpPr/>
      </dsp:nvSpPr>
      <dsp:spPr>
        <a:xfrm>
          <a:off x="270547" y="1372844"/>
          <a:ext cx="3141461" cy="1028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Gap #2</a:t>
          </a:r>
        </a:p>
      </dsp:txBody>
      <dsp:txXfrm>
        <a:off x="320777" y="1423074"/>
        <a:ext cx="3041001" cy="928502"/>
      </dsp:txXfrm>
    </dsp:sp>
    <dsp:sp modelId="{9C0FF444-3457-4777-B9F2-8C76A15C532F}">
      <dsp:nvSpPr>
        <dsp:cNvPr id="0" name=""/>
        <dsp:cNvSpPr/>
      </dsp:nvSpPr>
      <dsp:spPr>
        <a:xfrm>
          <a:off x="3455076" y="2603572"/>
          <a:ext cx="5991557" cy="11642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Description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/>
            <a:t>Reasoning</a:t>
          </a:r>
        </a:p>
      </dsp:txBody>
      <dsp:txXfrm>
        <a:off x="3455076" y="2749108"/>
        <a:ext cx="5554949" cy="873215"/>
      </dsp:txXfrm>
    </dsp:sp>
    <dsp:sp modelId="{D61EB3EE-DDA4-4426-8334-5784294430F0}">
      <dsp:nvSpPr>
        <dsp:cNvPr id="0" name=""/>
        <dsp:cNvSpPr/>
      </dsp:nvSpPr>
      <dsp:spPr>
        <a:xfrm>
          <a:off x="252925" y="2519515"/>
          <a:ext cx="3186930" cy="11826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Gap #3</a:t>
          </a:r>
        </a:p>
      </dsp:txBody>
      <dsp:txXfrm>
        <a:off x="310656" y="2577246"/>
        <a:ext cx="3071468" cy="1067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0.01038</cdr:x>
      <cdr:y>0.09576</cdr:y>
    </cdr:from>
    <cdr:to>
      <cdr:x>0.10492</cdr:x>
      <cdr:y>0.92702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926" y="430389"/>
          <a:ext cx="818663" cy="3736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0.12632</cdr:y>
    </cdr:from>
    <cdr:to>
      <cdr:x>0.10559</cdr:x>
      <cdr:y>0.92796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67710"/>
          <a:ext cx="914400" cy="3602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0.05227</cdr:x>
      <cdr:y>0.11864</cdr:y>
    </cdr:from>
    <cdr:to>
      <cdr:x>0.15787</cdr:x>
      <cdr:y>0.91777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1566" y="662434"/>
          <a:ext cx="1053675" cy="4461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pPr algn="l"/>
          <a:r>
            <a:rPr lang="en-US" sz="2400" dirty="0"/>
            <a:t>Pre / post test question</a:t>
          </a:r>
        </a:p>
      </cdr:txBody>
    </cdr:sp>
  </cdr:relSizeAnchor>
  <cdr:relSizeAnchor xmlns:cdr="http://schemas.openxmlformats.org/drawingml/2006/chartDrawing">
    <cdr:from>
      <cdr:x>0.22679</cdr:x>
      <cdr:y>0.5569</cdr:y>
    </cdr:from>
    <cdr:to>
      <cdr:x>0.26969</cdr:x>
      <cdr:y>0.62853</cdr:y>
    </cdr:to>
    <cdr:sp macro="" textlink="">
      <cdr:nvSpPr>
        <cdr:cNvPr id="5" name="5-Point Star 4"/>
        <cdr:cNvSpPr/>
      </cdr:nvSpPr>
      <cdr:spPr bwMode="auto">
        <a:xfrm xmlns:a="http://schemas.openxmlformats.org/drawingml/2006/main">
          <a:off x="2012421" y="2820194"/>
          <a:ext cx="380722" cy="362731"/>
        </a:xfrm>
        <a:prstGeom xmlns:a="http://schemas.openxmlformats.org/drawingml/2006/main" prst="star5">
          <a:avLst/>
        </a:prstGeom>
        <a:solidFill xmlns:a="http://schemas.openxmlformats.org/drawingml/2006/main">
          <a:srgbClr val="F6FF58"/>
        </a:solidFill>
        <a:ln xmlns:a="http://schemas.openxmlformats.org/drawingml/2006/main" w="9525" cap="flat" cmpd="sng" algn="ctr">
          <a:noFill/>
          <a:prstDash val="solid"/>
          <a:miter lim="800000"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="horz" wrap="none" lIns="91440" tIns="45720" rIns="91440" bIns="45720" numCol="1" rtlCol="0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>
            <a:solidFill>
              <a:srgbClr val="003366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0.01038</cdr:x>
      <cdr:y>0.09576</cdr:y>
    </cdr:from>
    <cdr:to>
      <cdr:x>0.10492</cdr:x>
      <cdr:y>0.92702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926" y="430389"/>
          <a:ext cx="818663" cy="3736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0.12632</cdr:y>
    </cdr:from>
    <cdr:to>
      <cdr:x>0.10559</cdr:x>
      <cdr:y>0.92796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67710"/>
          <a:ext cx="914400" cy="3602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0.59202</cdr:x>
      <cdr:y>0.34017</cdr:y>
    </cdr:from>
    <cdr:to>
      <cdr:x>0.8006</cdr:x>
      <cdr:y>0.41111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23862" y="1071717"/>
          <a:ext cx="1311965" cy="223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0.69736</cdr:x>
      <cdr:y>0.29334</cdr:y>
    </cdr:from>
    <cdr:to>
      <cdr:x>0.91647</cdr:x>
      <cdr:y>0.39008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86469" y="924159"/>
          <a:ext cx="137822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0.69785</cdr:x>
      <cdr:y>0.13578</cdr:y>
    </cdr:from>
    <cdr:to>
      <cdr:x>0.84743</cdr:x>
      <cdr:y>0.20728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89540" y="427766"/>
          <a:ext cx="940904" cy="225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N= xxx</a:t>
          </a:r>
        </a:p>
      </cdr:txBody>
    </cdr:sp>
  </cdr:relSizeAnchor>
  <cdr:relSizeAnchor xmlns:cdr="http://schemas.openxmlformats.org/drawingml/2006/chartDrawing">
    <cdr:from>
      <cdr:x>0</cdr:x>
      <cdr:y>0.63825</cdr:y>
    </cdr:from>
    <cdr:to>
      <cdr:x>0.11166</cdr:x>
      <cdr:y>0.76673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-371060" y="2010837"/>
          <a:ext cx="702365" cy="404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0.12228</cdr:y>
    </cdr:from>
    <cdr:to>
      <cdr:x>0.10638</cdr:x>
      <cdr:y>0.19177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0" y="444949"/>
          <a:ext cx="1126436" cy="252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0.01038</cdr:x>
      <cdr:y>0.09576</cdr:y>
    </cdr:from>
    <cdr:to>
      <cdr:x>0.10492</cdr:x>
      <cdr:y>0.92702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9926" y="430389"/>
          <a:ext cx="818663" cy="3736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0.12632</cdr:y>
    </cdr:from>
    <cdr:to>
      <cdr:x>0.10559</cdr:x>
      <cdr:y>0.92796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567710"/>
          <a:ext cx="914400" cy="3602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0.59202</cdr:x>
      <cdr:y>0.34017</cdr:y>
    </cdr:from>
    <cdr:to>
      <cdr:x>0.8006</cdr:x>
      <cdr:y>0.41111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23862" y="1071717"/>
          <a:ext cx="1311965" cy="223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0.69736</cdr:x>
      <cdr:y>0.29334</cdr:y>
    </cdr:from>
    <cdr:to>
      <cdr:x>0.91647</cdr:x>
      <cdr:y>0.39008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86469" y="924159"/>
          <a:ext cx="1378228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0.69785</cdr:x>
      <cdr:y>0.13578</cdr:y>
    </cdr:from>
    <cdr:to>
      <cdr:x>0.84743</cdr:x>
      <cdr:y>0.20728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89540" y="427766"/>
          <a:ext cx="940904" cy="225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N= xxx</a:t>
          </a:r>
        </a:p>
      </cdr:txBody>
    </cdr:sp>
  </cdr:relSizeAnchor>
  <cdr:relSizeAnchor xmlns:cdr="http://schemas.openxmlformats.org/drawingml/2006/chartDrawing">
    <cdr:from>
      <cdr:x>0</cdr:x>
      <cdr:y>0.63825</cdr:y>
    </cdr:from>
    <cdr:to>
      <cdr:x>0.11166</cdr:x>
      <cdr:y>0.76673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-371060" y="2010837"/>
          <a:ext cx="702365" cy="4047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0.12228</cdr:y>
    </cdr:from>
    <cdr:to>
      <cdr:x>0.10638</cdr:x>
      <cdr:y>0.19177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0" y="444949"/>
          <a:ext cx="1126436" cy="252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0.16406</cdr:x>
      <cdr:y>0.83756</cdr:y>
    </cdr:from>
    <cdr:to>
      <cdr:x>0.89312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870" y="1667720"/>
          <a:ext cx="2616891" cy="323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Overall relevant </a:t>
          </a:r>
          <a:r>
            <a: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content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0.83756</cdr:y>
    </cdr:from>
    <cdr:to>
      <cdr:x>0.72906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718429"/>
          <a:ext cx="2450651" cy="333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Learning objectives </a:t>
          </a:r>
          <a:r>
            <a: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were met</a:t>
          </a:r>
          <a:endParaRPr lang="en-US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0.83756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667724"/>
          <a:ext cx="3589405" cy="323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Overall free from </a:t>
          </a:r>
          <a:r>
            <a:rPr lang="en-US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commercial bias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290C7-27E5-48AC-9D3D-79BCAF77B020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07DDD-FF27-40ED-B5B1-12FCB8DC0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7A5789-1C01-4125-BA05-12BA12464CAF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0D4628-BE26-41EE-90A1-043E88148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3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BMS Grant ID #</a:t>
            </a:r>
            <a:r>
              <a:rPr lang="en-US" sz="1200" baseline="0" dirty="0">
                <a:solidFill>
                  <a:schemeClr val="tx1"/>
                </a:solidFill>
              </a:rPr>
              <a:t> as footer as each slide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D4628-BE26-41EE-90A1-043E88148A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16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163-5FDA-4FFA-B020-EBAB5AE9408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7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065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9F6E-0F22-4E3F-9713-50BBF53841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87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065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4A9F6E-0F22-4E3F-9713-50BBF53841B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6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D4628-BE26-41EE-90A1-043E88148A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1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894A9F6E-0F22-4E3F-9713-50BBF53841BD}" type="slidenum">
              <a:rPr lang="en-US" sz="1800" kern="0">
                <a:solidFill>
                  <a:srgbClr val="000000"/>
                </a:solidFill>
              </a:rPr>
              <a:pPr defTabSz="931774">
                <a:defRPr/>
              </a:pPr>
              <a:t>16</a:t>
            </a:fld>
            <a:endParaRPr lang="en-US" sz="180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1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BMS- Example of an Outcome Report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2878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516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0838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7848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2551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73762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4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5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19139" y="1944711"/>
            <a:ext cx="8486302" cy="1564144"/>
          </a:xfrm>
        </p:spPr>
        <p:txBody>
          <a:bodyPr anchor="b">
            <a:noAutofit/>
          </a:bodyPr>
          <a:lstStyle>
            <a:lvl1pPr algn="l">
              <a:defRPr sz="5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Bristol-Myers Squibb IME</a:t>
            </a:r>
            <a:br>
              <a:rPr lang="en-US"/>
            </a:br>
            <a:r>
              <a:rPr lang="en-US"/>
              <a:t>Provider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FD0A-2F4B-4BE9-A9A1-5E0F5E4835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7045F-B92E-4C71-8148-B19A708584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098" y="4893733"/>
            <a:ext cx="6364979" cy="68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299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83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84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p Righ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573" y="744338"/>
            <a:ext cx="9066727" cy="703821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110" y="6394245"/>
            <a:ext cx="2204321" cy="324236"/>
          </a:xfrm>
          <a:prstGeom prst="rect">
            <a:avLst/>
          </a:prstGeom>
        </p:spPr>
      </p:pic>
      <p:sp>
        <p:nvSpPr>
          <p:cNvPr id="5" name="Footer Placeholder 21"/>
          <p:cNvSpPr txBox="1">
            <a:spLocks/>
          </p:cNvSpPr>
          <p:nvPr userDrawn="1"/>
        </p:nvSpPr>
        <p:spPr>
          <a:xfrm>
            <a:off x="9428045" y="6392420"/>
            <a:ext cx="22686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Example of an</a:t>
            </a:r>
            <a:r>
              <a:rPr lang="en-US" baseline="0" dirty="0"/>
              <a:t> Outcomes R</a:t>
            </a:r>
            <a:r>
              <a:rPr lang="en-US" dirty="0"/>
              <a:t>eport</a:t>
            </a:r>
          </a:p>
        </p:txBody>
      </p:sp>
    </p:spTree>
    <p:extLst>
      <p:ext uri="{BB962C8B-B14F-4D97-AF65-F5344CB8AC3E}">
        <p14:creationId xmlns:p14="http://schemas.microsoft.com/office/powerpoint/2010/main" val="335956199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1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2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BMS- Example of an Outcome Report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5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  <p:sldLayoutId id="2147483676" r:id="rId18"/>
    <p:sldLayoutId id="2147483771" r:id="rId19"/>
    <p:sldLayoutId id="2147483772" r:id="rId2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9680" y="990218"/>
            <a:ext cx="94852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BMS IME Outcomes Report Guidance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609" y="1738719"/>
            <a:ext cx="10397608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2400" b="1" dirty="0">
                <a:solidFill>
                  <a:srgbClr val="FFFF00"/>
                </a:solidFill>
              </a:rPr>
              <a:t>We have created this PowerPoint Template as a guide. The following slides contain key elements from interim/final outcomes stats that we would like to see included in this type of report.</a:t>
            </a:r>
            <a:endParaRPr lang="en-US" altLang="en-US" sz="1200" b="1" dirty="0">
              <a:solidFill>
                <a:srgbClr val="FFFF00"/>
              </a:solidFill>
            </a:endParaRPr>
          </a:p>
          <a:p>
            <a:r>
              <a:rPr lang="en-US" sz="1200" dirty="0">
                <a:solidFill>
                  <a:srgbClr val="FFFF00"/>
                </a:solidFill>
              </a:rPr>
              <a:t> </a:t>
            </a:r>
            <a:endParaRPr lang="en-US" sz="1200" dirty="0">
              <a:solidFill>
                <a:schemeClr val="bg1"/>
              </a:solidFill>
            </a:endParaRP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All the information in slides 2 and 3 is complete. 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N values are provided </a:t>
            </a:r>
            <a:r>
              <a:rPr lang="en-US" sz="2800" dirty="0">
                <a:solidFill>
                  <a:schemeClr val="bg1"/>
                </a:solidFill>
              </a:rPr>
              <a:t>for all data points.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Changes measured are expressed as </a:t>
            </a:r>
            <a:r>
              <a:rPr lang="en-US" sz="2800" b="1" dirty="0">
                <a:solidFill>
                  <a:schemeClr val="bg1"/>
                </a:solidFill>
              </a:rPr>
              <a:t>absolute %.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Outcomes are matched to the learning objectives and indicate Moore’s level achieved. </a:t>
            </a:r>
            <a:r>
              <a:rPr lang="en-US" dirty="0">
                <a:solidFill>
                  <a:schemeClr val="bg1"/>
                </a:solidFill>
              </a:rPr>
              <a:t>(see sample on slide #11)</a:t>
            </a:r>
          </a:p>
          <a:p>
            <a:endParaRPr lang="en-US" sz="800" b="1" dirty="0">
              <a:solidFill>
                <a:srgbClr val="FFFF00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21636" y="360218"/>
            <a:ext cx="869103" cy="703198"/>
          </a:xfrm>
        </p:spPr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0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784" y="2491317"/>
            <a:ext cx="10865234" cy="1826581"/>
          </a:xfrm>
        </p:spPr>
        <p:txBody>
          <a:bodyPr>
            <a:normAutofit fontScale="90000"/>
          </a:bodyPr>
          <a:lstStyle/>
          <a:p>
            <a:r>
              <a:rPr lang="en-US" sz="5300" b="1">
                <a:solidFill>
                  <a:srgbClr val="23773D"/>
                </a:solidFill>
                <a:latin typeface="+mn-lt"/>
                <a:ea typeface="+mn-ea"/>
                <a:cs typeface="+mn-cs"/>
              </a:rPr>
              <a:t>Knowledge, Confidence, Competence, and Performance Outcomes </a:t>
            </a:r>
            <a:br>
              <a:rPr lang="en-US" sz="5300" b="1">
                <a:solidFill>
                  <a:srgbClr val="23773D"/>
                </a:solidFill>
                <a:latin typeface="+mn-lt"/>
                <a:ea typeface="+mn-ea"/>
                <a:cs typeface="+mn-cs"/>
              </a:rPr>
            </a:br>
            <a:r>
              <a:rPr lang="en-US" sz="2800" b="1" i="1">
                <a:solidFill>
                  <a:schemeClr val="accent6">
                    <a:lumMod val="50000"/>
                  </a:schemeClr>
                </a:solidFill>
              </a:rPr>
              <a:t>(pre-post activity)</a:t>
            </a:r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71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C4897-DF8A-40DD-B5FB-21BE74768DE8}" type="slidenum">
              <a:rPr lang="en-US" smtClean="0"/>
              <a:t>11</a:t>
            </a:fld>
            <a:endParaRPr 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96675" y="739211"/>
            <a:ext cx="10983336" cy="1211103"/>
          </a:xfrm>
          <a:prstGeom prst="rect">
            <a:avLst/>
          </a:prstGeom>
          <a:ln w="15875">
            <a:noFill/>
          </a:ln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000" b="1" i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0" dirty="0">
                <a:solidFill>
                  <a:schemeClr val="bg1"/>
                </a:solidFill>
              </a:rPr>
              <a:t>State Knowledge question(s) and repeat as appropriate for Confidence, </a:t>
            </a:r>
          </a:p>
          <a:p>
            <a:pPr algn="l"/>
            <a:r>
              <a:rPr lang="en-US" sz="2000" b="0" dirty="0">
                <a:solidFill>
                  <a:schemeClr val="bg1"/>
                </a:solidFill>
              </a:rPr>
              <a:t>Competence, and Performance questions showing results from pre- to post-activity. </a:t>
            </a:r>
          </a:p>
          <a:p>
            <a:pPr algn="l"/>
            <a:r>
              <a:rPr lang="en-US" sz="2000" dirty="0">
                <a:solidFill>
                  <a:schemeClr val="bg1"/>
                </a:solidFill>
              </a:rPr>
              <a:t>Include: specific LO#, correct answer, and Moore's Outcomes level achieved </a:t>
            </a:r>
          </a:p>
        </p:txBody>
      </p:sp>
      <p:graphicFrame>
        <p:nvGraphicFramePr>
          <p:cNvPr id="7" name="Chart 6"/>
          <p:cNvGraphicFramePr/>
          <p:nvPr>
            <p:extLst/>
          </p:nvPr>
        </p:nvGraphicFramePr>
        <p:xfrm>
          <a:off x="1422513" y="1876830"/>
          <a:ext cx="8270436" cy="468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4"/>
          <p:cNvSpPr txBox="1"/>
          <p:nvPr/>
        </p:nvSpPr>
        <p:spPr>
          <a:xfrm>
            <a:off x="9024593" y="3992869"/>
            <a:ext cx="76477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120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=.001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89364" y="2840800"/>
            <a:ext cx="213222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0">
            <a:solidFill>
              <a:srgbClr val="99C049"/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was a XX% increase in knowledge regarding </a:t>
            </a:r>
            <a:r>
              <a:rPr lang="en-US" sz="1600" dirty="0" err="1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</a:t>
            </a:r>
            <a:r>
              <a:rPr lang="en-US" sz="1600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6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82" y="670675"/>
            <a:ext cx="9909013" cy="96285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Learners’ Planned Changes to Practice (post-activity)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939091" y="1917573"/>
          <a:ext cx="9909013" cy="360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39091" y="2312326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9091" y="3076411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9091" y="3840496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9091" y="4604581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36738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82" y="670675"/>
            <a:ext cx="9909013" cy="96285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Barriers to Change(post-activity)</a:t>
            </a: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939091" y="1917573"/>
          <a:ext cx="9909013" cy="3601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39091" y="2312326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9091" y="3076411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9091" y="3840496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9091" y="4604581"/>
            <a:ext cx="103367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err="1"/>
              <a:t>xxxxx</a:t>
            </a:r>
            <a:r>
              <a:rPr lang="en-US"/>
              <a:t> (n)</a:t>
            </a: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83415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6" y="1001910"/>
            <a:ext cx="9180518" cy="1106387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Learners’ Remaining Practice Gaps </a:t>
            </a:r>
            <a:r>
              <a:rPr lang="en-US" sz="3200" dirty="0">
                <a:solidFill>
                  <a:schemeClr val="bg1"/>
                </a:solidFill>
              </a:rPr>
              <a:t>(</a:t>
            </a:r>
            <a:r>
              <a:rPr lang="en-US" sz="3200" dirty="0">
                <a:solidFill>
                  <a:prstClr val="white"/>
                </a:solidFill>
                <a:latin typeface="Arial"/>
                <a:cs typeface="Arial"/>
              </a:rPr>
              <a:t>Include absolute % for each remaining gap based on pre/post test responses) </a:t>
            </a:r>
            <a: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006836" y="2591952"/>
          <a:ext cx="9682480" cy="390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418861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5" y="524282"/>
            <a:ext cx="10210800" cy="1290663"/>
          </a:xfrm>
        </p:spPr>
        <p:txBody>
          <a:bodyPr>
            <a:no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Clinically Valuable Feedback from Learners:  </a:t>
            </a:r>
            <a:br>
              <a:rPr lang="en-US">
                <a:solidFill>
                  <a:schemeClr val="bg1"/>
                </a:solidFill>
              </a:rPr>
            </a:br>
            <a:r>
              <a:rPr lang="en-US" sz="2400">
                <a:solidFill>
                  <a:schemeClr val="bg1"/>
                </a:solidFill>
              </a:rPr>
              <a:t>(summarize most common and </a:t>
            </a:r>
            <a:r>
              <a:rPr lang="en-US" sz="2400" dirty="0">
                <a:solidFill>
                  <a:schemeClr val="bg1"/>
                </a:solidFill>
              </a:rPr>
              <a:t>list below)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700" y="2252749"/>
            <a:ext cx="878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1.</a:t>
            </a:r>
          </a:p>
          <a:p>
            <a:endParaRPr lang="en-US" sz="2400"/>
          </a:p>
          <a:p>
            <a:r>
              <a:rPr lang="en-US" sz="2400"/>
              <a:t>2.</a:t>
            </a:r>
          </a:p>
          <a:p>
            <a:endParaRPr lang="en-US" sz="2400"/>
          </a:p>
          <a:p>
            <a:r>
              <a:rPr lang="en-US" sz="2400"/>
              <a:t>3.</a:t>
            </a:r>
          </a:p>
          <a:p>
            <a:endParaRPr lang="en-US" sz="2400"/>
          </a:p>
          <a:p>
            <a:r>
              <a:rPr lang="en-US" sz="2400"/>
              <a:t>4.</a:t>
            </a:r>
          </a:p>
          <a:p>
            <a:endParaRPr lang="en-US" sz="2400"/>
          </a:p>
          <a:p>
            <a:r>
              <a:rPr lang="en-US" sz="2400"/>
              <a:t>5.</a:t>
            </a:r>
          </a:p>
          <a:p>
            <a:endParaRPr lang="en-US" sz="240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62435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: Exec Sum"/>
          <p:cNvSpPr>
            <a:spLocks noGrp="1"/>
          </p:cNvSpPr>
          <p:nvPr>
            <p:ph type="title"/>
          </p:nvPr>
        </p:nvSpPr>
        <p:spPr>
          <a:xfrm>
            <a:off x="952352" y="627836"/>
            <a:ext cx="9817469" cy="10530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Learner Satisfaction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(overall % ratings from good to excellent)</a:t>
            </a:r>
          </a:p>
        </p:txBody>
      </p:sp>
      <p:grpSp>
        <p:nvGrpSpPr>
          <p:cNvPr id="7" name="CONTENT"/>
          <p:cNvGrpSpPr/>
          <p:nvPr/>
        </p:nvGrpSpPr>
        <p:grpSpPr>
          <a:xfrm>
            <a:off x="7755665" y="2095188"/>
            <a:ext cx="3369536" cy="2076183"/>
            <a:chOff x="5856615" y="4289718"/>
            <a:chExt cx="3369536" cy="1945757"/>
          </a:xfrm>
        </p:grpSpPr>
        <p:sp>
          <p:nvSpPr>
            <p:cNvPr id="36" name="Content Text Box"/>
            <p:cNvSpPr txBox="1"/>
            <p:nvPr/>
          </p:nvSpPr>
          <p:spPr>
            <a:xfrm>
              <a:off x="5993454" y="5918189"/>
              <a:ext cx="3232697" cy="3172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kern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Faculty </a:t>
              </a:r>
              <a:r>
                <a:rPr lang="en-US" sz="1600" kern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were knowledgeable</a:t>
              </a:r>
            </a:p>
          </p:txBody>
        </p:sp>
        <p:graphicFrame>
          <p:nvGraphicFramePr>
            <p:cNvPr id="26" name="Green Pie Chart"/>
            <p:cNvGraphicFramePr/>
            <p:nvPr>
              <p:extLst/>
            </p:nvPr>
          </p:nvGraphicFramePr>
          <p:xfrm>
            <a:off x="5856615" y="4289718"/>
            <a:ext cx="3369536" cy="17871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2" name="Program Text Box"/>
          <p:cNvSpPr txBox="1"/>
          <p:nvPr/>
        </p:nvSpPr>
        <p:spPr>
          <a:xfrm>
            <a:off x="4444060" y="3841985"/>
            <a:ext cx="297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Overall effective </a:t>
            </a:r>
            <a:r>
              <a:rPr lang="en-US" sz="1600" b="1" kern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</a:t>
            </a:r>
          </a:p>
        </p:txBody>
      </p:sp>
      <p:graphicFrame>
        <p:nvGraphicFramePr>
          <p:cNvPr id="27" name="Blue  Pie Chart"/>
          <p:cNvGraphicFramePr/>
          <p:nvPr>
            <p:extLst/>
          </p:nvPr>
        </p:nvGraphicFramePr>
        <p:xfrm>
          <a:off x="4093331" y="2202873"/>
          <a:ext cx="3578006" cy="210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5" name="QUAL OF EDU"/>
          <p:cNvGrpSpPr/>
          <p:nvPr/>
        </p:nvGrpSpPr>
        <p:grpSpPr>
          <a:xfrm>
            <a:off x="611735" y="2362082"/>
            <a:ext cx="3575122" cy="1803348"/>
            <a:chOff x="165008" y="4007349"/>
            <a:chExt cx="3575122" cy="1803348"/>
          </a:xfrm>
        </p:grpSpPr>
        <p:sp>
          <p:nvSpPr>
            <p:cNvPr id="38" name="Qual of Edu Text Box"/>
            <p:cNvSpPr txBox="1"/>
            <p:nvPr/>
          </p:nvSpPr>
          <p:spPr>
            <a:xfrm>
              <a:off x="325845" y="5472143"/>
              <a:ext cx="34142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kern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Overall quality of </a:t>
              </a:r>
              <a:r>
                <a:rPr lang="en-US" sz="1600" b="1" kern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education</a:t>
              </a:r>
              <a:r>
                <a:rPr lang="en-US" sz="1600" kern="0">
                  <a:solidFill>
                    <a:sysClr val="windowText" lastClr="0000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graphicFrame>
          <p:nvGraphicFramePr>
            <p:cNvPr id="28" name="Orange Pie Chart"/>
            <p:cNvGraphicFramePr/>
            <p:nvPr>
              <p:extLst/>
            </p:nvPr>
          </p:nvGraphicFramePr>
          <p:xfrm>
            <a:off x="165008" y="4007349"/>
            <a:ext cx="3361385" cy="173702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22" name="Green Pie Chart"/>
          <p:cNvGraphicFramePr/>
          <p:nvPr>
            <p:extLst/>
          </p:nvPr>
        </p:nvGraphicFramePr>
        <p:xfrm>
          <a:off x="1093324" y="3928277"/>
          <a:ext cx="3589405" cy="199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een Pie Chart"/>
          <p:cNvGraphicFramePr/>
          <p:nvPr>
            <p:extLst/>
          </p:nvPr>
        </p:nvGraphicFramePr>
        <p:xfrm>
          <a:off x="3909466" y="4180539"/>
          <a:ext cx="3469696" cy="210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Green Pie Chart"/>
          <p:cNvGraphicFramePr/>
          <p:nvPr>
            <p:extLst/>
          </p:nvPr>
        </p:nvGraphicFramePr>
        <p:xfrm>
          <a:off x="7508115" y="4238734"/>
          <a:ext cx="3823913" cy="1991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073038" y="3005035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N=xxx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74374" y="313619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N=xxx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6052" y="308973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N=xxx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97628" y="5218111"/>
            <a:ext cx="91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N=xxx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41780" y="5217615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N=xxx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85166" y="526836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N=xxx</a:t>
            </a:r>
          </a:p>
        </p:txBody>
      </p:sp>
      <p:sp>
        <p:nvSpPr>
          <p:cNvPr id="25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27886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21636" y="360218"/>
            <a:ext cx="869103" cy="703198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7412" y="836062"/>
            <a:ext cx="9567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Title Slide: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7411" y="1742759"/>
            <a:ext cx="10173328" cy="397031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Outcomes Report </a:t>
            </a:r>
            <a:r>
              <a:rPr lang="en-US" sz="3600" b="1" dirty="0">
                <a:solidFill>
                  <a:srgbClr val="FFFF00"/>
                </a:solidFill>
              </a:rPr>
              <a:t>(</a:t>
            </a:r>
            <a:r>
              <a:rPr lang="en-US" sz="3600" b="1" u="sng" dirty="0">
                <a:solidFill>
                  <a:srgbClr val="FFFF00"/>
                </a:solidFill>
              </a:rPr>
              <a:t>label as Interim or Final</a:t>
            </a:r>
            <a:r>
              <a:rPr lang="en-US" sz="3600" b="1" dirty="0">
                <a:solidFill>
                  <a:srgbClr val="FFFF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Conference/Meeting Name (if applicable)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Program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Date &amp;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Educational Provider and Collaborator(s)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Primary Contact Name &amp;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</a:rPr>
              <a:t>Date Submitted </a:t>
            </a:r>
            <a:r>
              <a:rPr lang="en-US" sz="2800" dirty="0">
                <a:solidFill>
                  <a:schemeClr val="bg1"/>
                </a:solidFill>
              </a:rPr>
              <a:t>and </a:t>
            </a:r>
            <a:r>
              <a:rPr lang="en-US" sz="3600" b="1" u="sng" dirty="0">
                <a:solidFill>
                  <a:srgbClr val="FFFF00"/>
                </a:solidFill>
              </a:rPr>
              <a:t>data as of date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6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2926" y="1026286"/>
            <a:ext cx="4666801" cy="246221"/>
          </a:xfrm>
          <a:prstGeom prst="rect">
            <a:avLst/>
          </a:prstGeom>
          <a:solidFill>
            <a:srgbClr val="EE4C54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1000" b="1" dirty="0">
                <a:solidFill>
                  <a:prstClr val="white"/>
                </a:solidFill>
                <a:latin typeface="Arial"/>
                <a:cs typeface="Arial"/>
              </a:rPr>
              <a:t>ACTIVITY SUMMARY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47634" y="1052554"/>
            <a:ext cx="4683948" cy="246221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1000" b="1" dirty="0">
                <a:solidFill>
                  <a:prstClr val="white"/>
                </a:solidFill>
                <a:latin typeface="Arial"/>
                <a:cs typeface="Arial"/>
              </a:rPr>
              <a:t>LEARNER PARTICIPATION (Define Learner in notes below)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44894" y="3967223"/>
            <a:ext cx="5581419" cy="400110"/>
          </a:xfrm>
          <a:prstGeom prst="rect">
            <a:avLst/>
          </a:prstGeom>
          <a:solidFill>
            <a:srgbClr val="77A449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lstStyle/>
          <a:p>
            <a:pPr defTabSz="457200"/>
            <a:r>
              <a:rPr lang="en-US" sz="1000" b="1" dirty="0">
                <a:solidFill>
                  <a:prstClr val="white"/>
                </a:solidFill>
                <a:latin typeface="Arial"/>
                <a:cs typeface="Arial"/>
              </a:rPr>
              <a:t>REMAINING  PRACTICE GAPS AND EDUCATIONAL NEEDS </a:t>
            </a:r>
          </a:p>
          <a:p>
            <a:pPr defTabSz="457200"/>
            <a:r>
              <a:rPr lang="en-US" sz="1000" b="1" dirty="0">
                <a:solidFill>
                  <a:prstClr val="white"/>
                </a:solidFill>
                <a:latin typeface="Arial"/>
                <a:cs typeface="Arial"/>
              </a:rPr>
              <a:t>(Include absolute % for each remaining gap based on pre/post test responses.) </a:t>
            </a:r>
            <a:endParaRPr lang="en-US" sz="1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97811" y="3982740"/>
            <a:ext cx="4591994" cy="246221"/>
          </a:xfrm>
          <a:prstGeom prst="rect">
            <a:avLst/>
          </a:prstGeom>
          <a:solidFill>
            <a:srgbClr val="EBE05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Arial"/>
                <a:cs typeface="Arial"/>
              </a:rPr>
              <a:t>EDUCATIONAL GAINS </a:t>
            </a:r>
            <a:r>
              <a:rPr lang="en-US" sz="1000" b="1" dirty="0">
                <a:latin typeface="Arial"/>
                <a:cs typeface="Arial"/>
              </a:rPr>
              <a:t>(Include absolute % for each educational gain)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8921223" y="5731583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22%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878106" y="6182170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18%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7411307" y="5765438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18%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7374038" y="5346558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8%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7044731" y="5083609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8%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7845736" y="4958774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5%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8382326" y="5546376"/>
            <a:ext cx="643811" cy="246221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 defTabSz="457200"/>
            <a:r>
              <a:rPr lang="en-US" sz="1000" b="1">
                <a:solidFill>
                  <a:prstClr val="white"/>
                </a:solidFill>
                <a:latin typeface="Arial"/>
                <a:cs typeface="Arial"/>
              </a:rPr>
              <a:t>43%</a:t>
            </a:r>
          </a:p>
        </p:txBody>
      </p:sp>
      <p:sp>
        <p:nvSpPr>
          <p:cNvPr id="141" name="32-Point Star 140"/>
          <p:cNvSpPr/>
          <p:nvPr/>
        </p:nvSpPr>
        <p:spPr>
          <a:xfrm>
            <a:off x="66229" y="4067965"/>
            <a:ext cx="1488184" cy="1461509"/>
          </a:xfrm>
          <a:prstGeom prst="star32">
            <a:avLst>
              <a:gd name="adj" fmla="val 43788"/>
            </a:avLst>
          </a:prstGeom>
          <a:solidFill>
            <a:srgbClr val="EBE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0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46" y="4272961"/>
            <a:ext cx="158722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XX% (n) </a:t>
            </a:r>
          </a:p>
          <a:p>
            <a:pPr algn="ctr" defTabSz="457200">
              <a:defRPr/>
            </a:pPr>
            <a:r>
              <a:rPr lang="en-US" sz="9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increase in knowledge, competence, confidence &amp; performance (pre-post activity)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294898" y="5187193"/>
            <a:ext cx="352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# 2</a:t>
            </a:r>
          </a:p>
          <a:p>
            <a:pPr defTabSz="457200"/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/ justification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6257629" y="4578979"/>
            <a:ext cx="352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# 1</a:t>
            </a:r>
          </a:p>
          <a:p>
            <a:pPr defTabSz="457200"/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/ justification  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506862" y="4604650"/>
            <a:ext cx="27840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#1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1487186" y="5263561"/>
            <a:ext cx="27848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# 2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1487775" y="5904103"/>
            <a:ext cx="26325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 # 3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01648" y="34038"/>
            <a:ext cx="11986532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45720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Outcomes Infographic 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(this slide must be completed in its entirety)</a:t>
            </a:r>
          </a:p>
          <a:p>
            <a:pPr algn="ctr" defTabSz="457200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Program Title &amp; BMS Grant ID #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84080" y="5863005"/>
            <a:ext cx="352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 # 3</a:t>
            </a:r>
          </a:p>
          <a:p>
            <a:pPr defTabSz="457200"/>
            <a:r>
              <a:rPr lang="en-US" sz="1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/ justification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59616" y="1508423"/>
            <a:ext cx="4989910" cy="181588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Provider and Educational Partner(s)</a:t>
            </a: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Start and End Date(s) for each modality</a:t>
            </a:r>
          </a:p>
          <a:p>
            <a:pPr marL="742950" lvl="1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Live </a:t>
            </a:r>
            <a:r>
              <a:rPr lang="en-US" sz="11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(if applicable</a:t>
            </a:r>
            <a:r>
              <a:rPr lang="en-US" sz="11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lvl="1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Enduring material(s) </a:t>
            </a:r>
            <a:r>
              <a:rPr lang="en-US" sz="11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(if applicable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200150" lvl="2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Links: </a:t>
            </a: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Total Cost of Activity </a:t>
            </a:r>
            <a:r>
              <a:rPr lang="en-US" sz="11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(if multi-supported): </a:t>
            </a:r>
            <a:r>
              <a:rPr lang="en-US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</a:t>
            </a: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BMS Support: $</a:t>
            </a:r>
          </a:p>
          <a:p>
            <a:pPr marL="285750" indent="-285750" defTabSz="457200">
              <a:buFont typeface="Arial" pitchFamily="34" charset="0"/>
              <a:buChar char="•"/>
            </a:pP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BMS Cost per Learner: $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xxxxx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4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xxxxx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32-Point Star 37"/>
          <p:cNvSpPr/>
          <p:nvPr/>
        </p:nvSpPr>
        <p:spPr>
          <a:xfrm>
            <a:off x="87031" y="5546376"/>
            <a:ext cx="1400155" cy="1290003"/>
          </a:xfrm>
          <a:prstGeom prst="star32">
            <a:avLst>
              <a:gd name="adj" fmla="val 43788"/>
            </a:avLst>
          </a:prstGeom>
          <a:solidFill>
            <a:srgbClr val="EBE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0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6707" y="5797915"/>
            <a:ext cx="1286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sz="1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7200">
              <a:defRPr/>
            </a:pPr>
            <a:r>
              <a:rPr lang="en-US" sz="1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of patients impacted weekly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/>
          </p:nvPr>
        </p:nvGraphicFramePr>
        <p:xfrm>
          <a:off x="6246748" y="1612307"/>
          <a:ext cx="3885345" cy="78777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35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794">
                  <a:extLst>
                    <a:ext uri="{9D8B030D-6E8A-4147-A177-3AD203B41FA5}">
                      <a16:colId xmlns:a16="http://schemas.microsoft.com/office/drawing/2014/main" val="1530120671"/>
                    </a:ext>
                  </a:extLst>
                </a:gridCol>
              </a:tblGrid>
              <a:tr h="45195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>
                          <a:effectLst/>
                        </a:rPr>
                        <a:t>TOTAL</a:t>
                      </a:r>
                      <a:r>
                        <a:rPr lang="en-US" sz="1050" u="none" strike="noStrike" baseline="0">
                          <a:effectLst/>
                        </a:rPr>
                        <a:t> Learners</a:t>
                      </a:r>
                      <a:endParaRPr lang="en-US" sz="1050" b="1" i="0" u="none" strike="noStrike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2453" marR="2453" marT="245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MDs/DO</a:t>
                      </a:r>
                      <a:endParaRPr lang="en-US" sz="105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dirty="0">
                          <a:effectLst/>
                        </a:rPr>
                        <a:t>NP/PA</a:t>
                      </a:r>
                      <a:endParaRPr lang="en-US" sz="105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PharmD</a:t>
                      </a: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2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XXXX</a:t>
                      </a: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166368" y="1352741"/>
            <a:ext cx="4862947" cy="276999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dirty="0">
                <a:solidFill>
                  <a:srgbClr val="C0504D">
                    <a:lumMod val="50000"/>
                  </a:srgbClr>
                </a:solidFill>
              </a:rPr>
              <a:t>Total Actual Unique Learners (Define Other)</a:t>
            </a:r>
            <a:endParaRPr lang="en-US" sz="1200" dirty="0">
              <a:solidFill>
                <a:srgbClr val="C0504D">
                  <a:lumMod val="50000"/>
                </a:srgbClr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/>
          </p:nvPr>
        </p:nvGraphicFramePr>
        <p:xfrm>
          <a:off x="6253535" y="2815235"/>
          <a:ext cx="3777968" cy="97559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3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030">
                  <a:extLst>
                    <a:ext uri="{9D8B030D-6E8A-4147-A177-3AD203B41FA5}">
                      <a16:colId xmlns:a16="http://schemas.microsoft.com/office/drawing/2014/main" val="3960039938"/>
                    </a:ext>
                  </a:extLst>
                </a:gridCol>
                <a:gridCol w="723479">
                  <a:extLst>
                    <a:ext uri="{9D8B030D-6E8A-4147-A177-3AD203B41FA5}">
                      <a16:colId xmlns:a16="http://schemas.microsoft.com/office/drawing/2014/main" val="2301486189"/>
                    </a:ext>
                  </a:extLst>
                </a:gridCol>
              </a:tblGrid>
              <a:tr h="61457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>
                          <a:effectLst/>
                        </a:rPr>
                        <a:t>TOTAL Physician</a:t>
                      </a:r>
                      <a:r>
                        <a:rPr lang="en-US" sz="1050" u="none" strike="noStrike" baseline="0">
                          <a:effectLst/>
                        </a:rPr>
                        <a:t> Learners</a:t>
                      </a:r>
                      <a:endParaRPr lang="en-US" sz="1050" b="1" i="0" u="none" strike="noStrike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2453" marR="2453" marT="245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Specialist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5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53" marR="2453" marT="245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Specialist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en-US" sz="1050" u="none" strike="noStrike" dirty="0">
                          <a:effectLst/>
                        </a:rPr>
                        <a:t> </a:t>
                      </a:r>
                      <a:endParaRPr lang="en-US" sz="1050" b="1" i="0" u="none" strike="noStrike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Specialist</a:t>
                      </a:r>
                      <a:endParaRPr lang="en-US" sz="105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05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1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XXXX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i="0" u="none" strike="noStrike">
                        <a:solidFill>
                          <a:schemeClr val="accent4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6196896" y="2462850"/>
            <a:ext cx="39824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dirty="0">
                <a:solidFill>
                  <a:srgbClr val="C0504D">
                    <a:lumMod val="50000"/>
                  </a:srgbClr>
                </a:solidFill>
              </a:rPr>
              <a:t>Breakdown of Physician Learners </a:t>
            </a:r>
            <a:r>
              <a:rPr lang="en-US" sz="900" b="1" dirty="0">
                <a:solidFill>
                  <a:srgbClr val="C0504D">
                    <a:lumMod val="50000"/>
                  </a:srgbClr>
                </a:solidFill>
              </a:rPr>
              <a:t>(Identify Specialists 1-3, and define Other)</a:t>
            </a:r>
            <a:endParaRPr lang="en-US" sz="900" dirty="0">
              <a:solidFill>
                <a:srgbClr val="C0504D">
                  <a:lumMod val="50000"/>
                </a:srgbClr>
              </a:solidFill>
            </a:endParaRPr>
          </a:p>
        </p:txBody>
      </p:sp>
      <p:grpSp>
        <p:nvGrpSpPr>
          <p:cNvPr id="47" name="Group 114"/>
          <p:cNvGrpSpPr>
            <a:grpSpLocks noChangeAspect="1"/>
          </p:cNvGrpSpPr>
          <p:nvPr/>
        </p:nvGrpSpPr>
        <p:grpSpPr bwMode="auto">
          <a:xfrm>
            <a:off x="11086474" y="927713"/>
            <a:ext cx="816216" cy="619893"/>
            <a:chOff x="114" y="730"/>
            <a:chExt cx="3035" cy="2305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48" name="Freeform 119"/>
            <p:cNvSpPr>
              <a:spLocks/>
            </p:cNvSpPr>
            <p:nvPr userDrawn="1"/>
          </p:nvSpPr>
          <p:spPr bwMode="auto">
            <a:xfrm>
              <a:off x="871" y="737"/>
              <a:ext cx="2001" cy="2003"/>
            </a:xfrm>
            <a:custGeom>
              <a:avLst/>
              <a:gdLst>
                <a:gd name="T0" fmla="*/ 1738 w 3476"/>
                <a:gd name="T1" fmla="*/ 3477 h 3477"/>
                <a:gd name="T2" fmla="*/ 1061 w 3476"/>
                <a:gd name="T3" fmla="*/ 3340 h 3477"/>
                <a:gd name="T4" fmla="*/ 509 w 3476"/>
                <a:gd name="T5" fmla="*/ 2967 h 3477"/>
                <a:gd name="T6" fmla="*/ 136 w 3476"/>
                <a:gd name="T7" fmla="*/ 2415 h 3477"/>
                <a:gd name="T8" fmla="*/ 0 w 3476"/>
                <a:gd name="T9" fmla="*/ 1738 h 3477"/>
                <a:gd name="T10" fmla="*/ 136 w 3476"/>
                <a:gd name="T11" fmla="*/ 1062 h 3477"/>
                <a:gd name="T12" fmla="*/ 509 w 3476"/>
                <a:gd name="T13" fmla="*/ 509 h 3477"/>
                <a:gd name="T14" fmla="*/ 1061 w 3476"/>
                <a:gd name="T15" fmla="*/ 137 h 3477"/>
                <a:gd name="T16" fmla="*/ 1738 w 3476"/>
                <a:gd name="T17" fmla="*/ 0 h 3477"/>
                <a:gd name="T18" fmla="*/ 2414 w 3476"/>
                <a:gd name="T19" fmla="*/ 137 h 3477"/>
                <a:gd name="T20" fmla="*/ 2967 w 3476"/>
                <a:gd name="T21" fmla="*/ 509 h 3477"/>
                <a:gd name="T22" fmla="*/ 3339 w 3476"/>
                <a:gd name="T23" fmla="*/ 1062 h 3477"/>
                <a:gd name="T24" fmla="*/ 3476 w 3476"/>
                <a:gd name="T25" fmla="*/ 1738 h 3477"/>
                <a:gd name="T26" fmla="*/ 3339 w 3476"/>
                <a:gd name="T27" fmla="*/ 2415 h 3477"/>
                <a:gd name="T28" fmla="*/ 2967 w 3476"/>
                <a:gd name="T29" fmla="*/ 2967 h 3477"/>
                <a:gd name="T30" fmla="*/ 2414 w 3476"/>
                <a:gd name="T31" fmla="*/ 3340 h 3477"/>
                <a:gd name="T32" fmla="*/ 1738 w 3476"/>
                <a:gd name="T33" fmla="*/ 3477 h 3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76" h="3477">
                  <a:moveTo>
                    <a:pt x="1738" y="3477"/>
                  </a:moveTo>
                  <a:cubicBezTo>
                    <a:pt x="1503" y="3477"/>
                    <a:pt x="1275" y="3431"/>
                    <a:pt x="1061" y="3340"/>
                  </a:cubicBezTo>
                  <a:cubicBezTo>
                    <a:pt x="854" y="3252"/>
                    <a:pt x="668" y="3127"/>
                    <a:pt x="509" y="2967"/>
                  </a:cubicBezTo>
                  <a:cubicBezTo>
                    <a:pt x="349" y="2808"/>
                    <a:pt x="224" y="2622"/>
                    <a:pt x="136" y="2415"/>
                  </a:cubicBezTo>
                  <a:cubicBezTo>
                    <a:pt x="45" y="2201"/>
                    <a:pt x="0" y="1973"/>
                    <a:pt x="0" y="1738"/>
                  </a:cubicBezTo>
                  <a:cubicBezTo>
                    <a:pt x="0" y="1504"/>
                    <a:pt x="45" y="1276"/>
                    <a:pt x="136" y="1062"/>
                  </a:cubicBezTo>
                  <a:cubicBezTo>
                    <a:pt x="224" y="855"/>
                    <a:pt x="349" y="669"/>
                    <a:pt x="509" y="509"/>
                  </a:cubicBezTo>
                  <a:cubicBezTo>
                    <a:pt x="668" y="350"/>
                    <a:pt x="854" y="224"/>
                    <a:pt x="1061" y="137"/>
                  </a:cubicBezTo>
                  <a:cubicBezTo>
                    <a:pt x="1275" y="46"/>
                    <a:pt x="1503" y="0"/>
                    <a:pt x="1738" y="0"/>
                  </a:cubicBezTo>
                  <a:cubicBezTo>
                    <a:pt x="1972" y="0"/>
                    <a:pt x="2200" y="46"/>
                    <a:pt x="2414" y="137"/>
                  </a:cubicBezTo>
                  <a:cubicBezTo>
                    <a:pt x="2621" y="224"/>
                    <a:pt x="2807" y="350"/>
                    <a:pt x="2967" y="509"/>
                  </a:cubicBezTo>
                  <a:cubicBezTo>
                    <a:pt x="3126" y="669"/>
                    <a:pt x="3252" y="855"/>
                    <a:pt x="3339" y="1062"/>
                  </a:cubicBezTo>
                  <a:cubicBezTo>
                    <a:pt x="3430" y="1276"/>
                    <a:pt x="3476" y="1504"/>
                    <a:pt x="3476" y="1738"/>
                  </a:cubicBezTo>
                  <a:cubicBezTo>
                    <a:pt x="3476" y="1973"/>
                    <a:pt x="3430" y="2201"/>
                    <a:pt x="3339" y="2415"/>
                  </a:cubicBezTo>
                  <a:cubicBezTo>
                    <a:pt x="3252" y="2622"/>
                    <a:pt x="3126" y="2808"/>
                    <a:pt x="2967" y="2967"/>
                  </a:cubicBezTo>
                  <a:cubicBezTo>
                    <a:pt x="2807" y="3127"/>
                    <a:pt x="2621" y="3252"/>
                    <a:pt x="2414" y="3340"/>
                  </a:cubicBezTo>
                  <a:cubicBezTo>
                    <a:pt x="2200" y="3431"/>
                    <a:pt x="1972" y="3477"/>
                    <a:pt x="1738" y="347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120"/>
            <p:cNvSpPr>
              <a:spLocks noEditPoints="1"/>
            </p:cNvSpPr>
            <p:nvPr userDrawn="1"/>
          </p:nvSpPr>
          <p:spPr bwMode="auto">
            <a:xfrm>
              <a:off x="864" y="730"/>
              <a:ext cx="2015" cy="2017"/>
            </a:xfrm>
            <a:custGeom>
              <a:avLst/>
              <a:gdLst>
                <a:gd name="T0" fmla="*/ 1750 w 3500"/>
                <a:gd name="T1" fmla="*/ 24 h 3501"/>
                <a:gd name="T2" fmla="*/ 3476 w 3500"/>
                <a:gd name="T3" fmla="*/ 1750 h 3501"/>
                <a:gd name="T4" fmla="*/ 1750 w 3500"/>
                <a:gd name="T5" fmla="*/ 3477 h 3501"/>
                <a:gd name="T6" fmla="*/ 24 w 3500"/>
                <a:gd name="T7" fmla="*/ 1750 h 3501"/>
                <a:gd name="T8" fmla="*/ 1750 w 3500"/>
                <a:gd name="T9" fmla="*/ 24 h 3501"/>
                <a:gd name="T10" fmla="*/ 1750 w 3500"/>
                <a:gd name="T11" fmla="*/ 0 h 3501"/>
                <a:gd name="T12" fmla="*/ 1068 w 3500"/>
                <a:gd name="T13" fmla="*/ 138 h 3501"/>
                <a:gd name="T14" fmla="*/ 512 w 3500"/>
                <a:gd name="T15" fmla="*/ 513 h 3501"/>
                <a:gd name="T16" fmla="*/ 137 w 3500"/>
                <a:gd name="T17" fmla="*/ 1069 h 3501"/>
                <a:gd name="T18" fmla="*/ 0 w 3500"/>
                <a:gd name="T19" fmla="*/ 1750 h 3501"/>
                <a:gd name="T20" fmla="*/ 137 w 3500"/>
                <a:gd name="T21" fmla="*/ 2432 h 3501"/>
                <a:gd name="T22" fmla="*/ 512 w 3500"/>
                <a:gd name="T23" fmla="*/ 2988 h 3501"/>
                <a:gd name="T24" fmla="*/ 1068 w 3500"/>
                <a:gd name="T25" fmla="*/ 3363 h 3501"/>
                <a:gd name="T26" fmla="*/ 1750 w 3500"/>
                <a:gd name="T27" fmla="*/ 3501 h 3501"/>
                <a:gd name="T28" fmla="*/ 2431 w 3500"/>
                <a:gd name="T29" fmla="*/ 3363 h 3501"/>
                <a:gd name="T30" fmla="*/ 2987 w 3500"/>
                <a:gd name="T31" fmla="*/ 2988 h 3501"/>
                <a:gd name="T32" fmla="*/ 3362 w 3500"/>
                <a:gd name="T33" fmla="*/ 2432 h 3501"/>
                <a:gd name="T34" fmla="*/ 3500 w 3500"/>
                <a:gd name="T35" fmla="*/ 1750 h 3501"/>
                <a:gd name="T36" fmla="*/ 3362 w 3500"/>
                <a:gd name="T37" fmla="*/ 1069 h 3501"/>
                <a:gd name="T38" fmla="*/ 2987 w 3500"/>
                <a:gd name="T39" fmla="*/ 513 h 3501"/>
                <a:gd name="T40" fmla="*/ 2431 w 3500"/>
                <a:gd name="T41" fmla="*/ 138 h 3501"/>
                <a:gd name="T42" fmla="*/ 1750 w 3500"/>
                <a:gd name="T43" fmla="*/ 0 h 3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00" h="3501">
                  <a:moveTo>
                    <a:pt x="1750" y="24"/>
                  </a:moveTo>
                  <a:cubicBezTo>
                    <a:pt x="2703" y="24"/>
                    <a:pt x="3476" y="797"/>
                    <a:pt x="3476" y="1750"/>
                  </a:cubicBezTo>
                  <a:cubicBezTo>
                    <a:pt x="3476" y="2704"/>
                    <a:pt x="2703" y="3477"/>
                    <a:pt x="1750" y="3477"/>
                  </a:cubicBezTo>
                  <a:cubicBezTo>
                    <a:pt x="796" y="3477"/>
                    <a:pt x="24" y="2704"/>
                    <a:pt x="24" y="1750"/>
                  </a:cubicBezTo>
                  <a:cubicBezTo>
                    <a:pt x="24" y="797"/>
                    <a:pt x="796" y="24"/>
                    <a:pt x="1750" y="24"/>
                  </a:cubicBezTo>
                  <a:moveTo>
                    <a:pt x="1750" y="0"/>
                  </a:moveTo>
                  <a:cubicBezTo>
                    <a:pt x="1513" y="0"/>
                    <a:pt x="1284" y="47"/>
                    <a:pt x="1068" y="138"/>
                  </a:cubicBezTo>
                  <a:cubicBezTo>
                    <a:pt x="860" y="226"/>
                    <a:pt x="673" y="352"/>
                    <a:pt x="512" y="513"/>
                  </a:cubicBezTo>
                  <a:cubicBezTo>
                    <a:pt x="351" y="674"/>
                    <a:pt x="225" y="861"/>
                    <a:pt x="137" y="1069"/>
                  </a:cubicBezTo>
                  <a:cubicBezTo>
                    <a:pt x="46" y="1285"/>
                    <a:pt x="0" y="1514"/>
                    <a:pt x="0" y="1750"/>
                  </a:cubicBezTo>
                  <a:cubicBezTo>
                    <a:pt x="0" y="1987"/>
                    <a:pt x="46" y="2216"/>
                    <a:pt x="137" y="2432"/>
                  </a:cubicBezTo>
                  <a:cubicBezTo>
                    <a:pt x="225" y="2640"/>
                    <a:pt x="351" y="2827"/>
                    <a:pt x="512" y="2988"/>
                  </a:cubicBezTo>
                  <a:cubicBezTo>
                    <a:pt x="673" y="3149"/>
                    <a:pt x="860" y="3275"/>
                    <a:pt x="1068" y="3363"/>
                  </a:cubicBezTo>
                  <a:cubicBezTo>
                    <a:pt x="1284" y="3454"/>
                    <a:pt x="1513" y="3501"/>
                    <a:pt x="1750" y="3501"/>
                  </a:cubicBezTo>
                  <a:cubicBezTo>
                    <a:pt x="1986" y="3501"/>
                    <a:pt x="2215" y="3454"/>
                    <a:pt x="2431" y="3363"/>
                  </a:cubicBezTo>
                  <a:cubicBezTo>
                    <a:pt x="2639" y="3275"/>
                    <a:pt x="2826" y="3149"/>
                    <a:pt x="2987" y="2988"/>
                  </a:cubicBezTo>
                  <a:cubicBezTo>
                    <a:pt x="3148" y="2827"/>
                    <a:pt x="3274" y="2640"/>
                    <a:pt x="3362" y="2432"/>
                  </a:cubicBezTo>
                  <a:cubicBezTo>
                    <a:pt x="3453" y="2216"/>
                    <a:pt x="3500" y="1987"/>
                    <a:pt x="3500" y="1750"/>
                  </a:cubicBezTo>
                  <a:cubicBezTo>
                    <a:pt x="3500" y="1514"/>
                    <a:pt x="3453" y="1285"/>
                    <a:pt x="3362" y="1069"/>
                  </a:cubicBezTo>
                  <a:cubicBezTo>
                    <a:pt x="3274" y="861"/>
                    <a:pt x="3148" y="674"/>
                    <a:pt x="2987" y="513"/>
                  </a:cubicBezTo>
                  <a:cubicBezTo>
                    <a:pt x="2826" y="352"/>
                    <a:pt x="2639" y="226"/>
                    <a:pt x="2431" y="138"/>
                  </a:cubicBezTo>
                  <a:cubicBezTo>
                    <a:pt x="2215" y="47"/>
                    <a:pt x="1986" y="0"/>
                    <a:pt x="1750" y="0"/>
                  </a:cubicBezTo>
                  <a:close/>
                </a:path>
              </a:pathLst>
            </a:custGeom>
            <a:solidFill>
              <a:srgbClr val="E8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Oval 121"/>
            <p:cNvSpPr>
              <a:spLocks noChangeArrowheads="1"/>
            </p:cNvSpPr>
            <p:nvPr userDrawn="1"/>
          </p:nvSpPr>
          <p:spPr bwMode="auto">
            <a:xfrm>
              <a:off x="1076" y="943"/>
              <a:ext cx="1591" cy="15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Oval 122"/>
            <p:cNvSpPr>
              <a:spLocks noChangeArrowheads="1"/>
            </p:cNvSpPr>
            <p:nvPr userDrawn="1"/>
          </p:nvSpPr>
          <p:spPr bwMode="auto">
            <a:xfrm>
              <a:off x="1275" y="1142"/>
              <a:ext cx="1192" cy="119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Oval 123"/>
            <p:cNvSpPr>
              <a:spLocks noChangeArrowheads="1"/>
            </p:cNvSpPr>
            <p:nvPr userDrawn="1"/>
          </p:nvSpPr>
          <p:spPr bwMode="auto">
            <a:xfrm>
              <a:off x="1473" y="1341"/>
              <a:ext cx="796" cy="79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Oval 124"/>
            <p:cNvSpPr>
              <a:spLocks noChangeArrowheads="1"/>
            </p:cNvSpPr>
            <p:nvPr userDrawn="1"/>
          </p:nvSpPr>
          <p:spPr bwMode="auto">
            <a:xfrm>
              <a:off x="1672" y="1540"/>
              <a:ext cx="398" cy="398"/>
            </a:xfrm>
            <a:prstGeom prst="ellipse">
              <a:avLst/>
            </a:prstGeom>
            <a:solidFill>
              <a:srgbClr val="FA5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4" name="Freeform 125"/>
            <p:cNvSpPr>
              <a:spLocks/>
            </p:cNvSpPr>
            <p:nvPr userDrawn="1"/>
          </p:nvSpPr>
          <p:spPr bwMode="auto">
            <a:xfrm>
              <a:off x="1871" y="1540"/>
              <a:ext cx="199" cy="398"/>
            </a:xfrm>
            <a:custGeom>
              <a:avLst/>
              <a:gdLst>
                <a:gd name="T0" fmla="*/ 0 w 345"/>
                <a:gd name="T1" fmla="*/ 0 h 691"/>
                <a:gd name="T2" fmla="*/ 0 w 345"/>
                <a:gd name="T3" fmla="*/ 691 h 691"/>
                <a:gd name="T4" fmla="*/ 345 w 345"/>
                <a:gd name="T5" fmla="*/ 345 h 691"/>
                <a:gd name="T6" fmla="*/ 0 w 345"/>
                <a:gd name="T7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5" h="691">
                  <a:moveTo>
                    <a:pt x="0" y="0"/>
                  </a:moveTo>
                  <a:cubicBezTo>
                    <a:pt x="0" y="691"/>
                    <a:pt x="0" y="691"/>
                    <a:pt x="0" y="691"/>
                  </a:cubicBezTo>
                  <a:cubicBezTo>
                    <a:pt x="190" y="691"/>
                    <a:pt x="345" y="536"/>
                    <a:pt x="345" y="345"/>
                  </a:cubicBezTo>
                  <a:cubicBezTo>
                    <a:pt x="345" y="155"/>
                    <a:pt x="190" y="0"/>
                    <a:pt x="0" y="0"/>
                  </a:cubicBezTo>
                  <a:close/>
                </a:path>
              </a:pathLst>
            </a:custGeom>
            <a:solidFill>
              <a:srgbClr val="FA50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6" name="Freeform 126"/>
            <p:cNvSpPr>
              <a:spLocks/>
            </p:cNvSpPr>
            <p:nvPr userDrawn="1"/>
          </p:nvSpPr>
          <p:spPr bwMode="auto">
            <a:xfrm>
              <a:off x="1871" y="1341"/>
              <a:ext cx="398" cy="795"/>
            </a:xfrm>
            <a:custGeom>
              <a:avLst/>
              <a:gdLst>
                <a:gd name="T0" fmla="*/ 345 w 690"/>
                <a:gd name="T1" fmla="*/ 690 h 1381"/>
                <a:gd name="T2" fmla="*/ 0 w 690"/>
                <a:gd name="T3" fmla="*/ 1036 h 1381"/>
                <a:gd name="T4" fmla="*/ 0 w 690"/>
                <a:gd name="T5" fmla="*/ 1381 h 1381"/>
                <a:gd name="T6" fmla="*/ 690 w 690"/>
                <a:gd name="T7" fmla="*/ 690 h 1381"/>
                <a:gd name="T8" fmla="*/ 0 w 690"/>
                <a:gd name="T9" fmla="*/ 0 h 1381"/>
                <a:gd name="T10" fmla="*/ 0 w 690"/>
                <a:gd name="T11" fmla="*/ 345 h 1381"/>
                <a:gd name="T12" fmla="*/ 345 w 690"/>
                <a:gd name="T13" fmla="*/ 69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0" h="1381">
                  <a:moveTo>
                    <a:pt x="345" y="690"/>
                  </a:moveTo>
                  <a:cubicBezTo>
                    <a:pt x="345" y="881"/>
                    <a:pt x="190" y="1036"/>
                    <a:pt x="0" y="1036"/>
                  </a:cubicBezTo>
                  <a:cubicBezTo>
                    <a:pt x="0" y="1381"/>
                    <a:pt x="0" y="1381"/>
                    <a:pt x="0" y="1381"/>
                  </a:cubicBezTo>
                  <a:cubicBezTo>
                    <a:pt x="381" y="1381"/>
                    <a:pt x="690" y="1072"/>
                    <a:pt x="690" y="690"/>
                  </a:cubicBezTo>
                  <a:cubicBezTo>
                    <a:pt x="690" y="309"/>
                    <a:pt x="381" y="0"/>
                    <a:pt x="0" y="0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190" y="345"/>
                    <a:pt x="345" y="500"/>
                    <a:pt x="345" y="69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127"/>
            <p:cNvSpPr>
              <a:spLocks/>
            </p:cNvSpPr>
            <p:nvPr userDrawn="1"/>
          </p:nvSpPr>
          <p:spPr bwMode="auto">
            <a:xfrm>
              <a:off x="1871" y="1142"/>
              <a:ext cx="596" cy="1193"/>
            </a:xfrm>
            <a:custGeom>
              <a:avLst/>
              <a:gdLst>
                <a:gd name="T0" fmla="*/ 690 w 1035"/>
                <a:gd name="T1" fmla="*/ 1035 h 2071"/>
                <a:gd name="T2" fmla="*/ 0 w 1035"/>
                <a:gd name="T3" fmla="*/ 1726 h 2071"/>
                <a:gd name="T4" fmla="*/ 0 w 1035"/>
                <a:gd name="T5" fmla="*/ 2071 h 2071"/>
                <a:gd name="T6" fmla="*/ 1035 w 1035"/>
                <a:gd name="T7" fmla="*/ 1035 h 2071"/>
                <a:gd name="T8" fmla="*/ 0 w 1035"/>
                <a:gd name="T9" fmla="*/ 0 h 2071"/>
                <a:gd name="T10" fmla="*/ 0 w 1035"/>
                <a:gd name="T11" fmla="*/ 345 h 2071"/>
                <a:gd name="T12" fmla="*/ 690 w 1035"/>
                <a:gd name="T13" fmla="*/ 1035 h 20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5" h="2071">
                  <a:moveTo>
                    <a:pt x="690" y="1035"/>
                  </a:moveTo>
                  <a:cubicBezTo>
                    <a:pt x="690" y="1417"/>
                    <a:pt x="381" y="1726"/>
                    <a:pt x="0" y="1726"/>
                  </a:cubicBezTo>
                  <a:cubicBezTo>
                    <a:pt x="0" y="2071"/>
                    <a:pt x="0" y="2071"/>
                    <a:pt x="0" y="2071"/>
                  </a:cubicBezTo>
                  <a:cubicBezTo>
                    <a:pt x="572" y="2071"/>
                    <a:pt x="1035" y="1607"/>
                    <a:pt x="1035" y="1035"/>
                  </a:cubicBezTo>
                  <a:cubicBezTo>
                    <a:pt x="1035" y="463"/>
                    <a:pt x="572" y="0"/>
                    <a:pt x="0" y="0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381" y="345"/>
                    <a:pt x="690" y="654"/>
                    <a:pt x="690" y="103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128"/>
            <p:cNvSpPr>
              <a:spLocks/>
            </p:cNvSpPr>
            <p:nvPr userDrawn="1"/>
          </p:nvSpPr>
          <p:spPr bwMode="auto">
            <a:xfrm>
              <a:off x="1871" y="943"/>
              <a:ext cx="795" cy="1591"/>
            </a:xfrm>
            <a:custGeom>
              <a:avLst/>
              <a:gdLst>
                <a:gd name="T0" fmla="*/ 1035 w 1380"/>
                <a:gd name="T1" fmla="*/ 1381 h 2762"/>
                <a:gd name="T2" fmla="*/ 0 w 1380"/>
                <a:gd name="T3" fmla="*/ 2417 h 2762"/>
                <a:gd name="T4" fmla="*/ 0 w 1380"/>
                <a:gd name="T5" fmla="*/ 2762 h 2762"/>
                <a:gd name="T6" fmla="*/ 1380 w 1380"/>
                <a:gd name="T7" fmla="*/ 1381 h 2762"/>
                <a:gd name="T8" fmla="*/ 0 w 1380"/>
                <a:gd name="T9" fmla="*/ 0 h 2762"/>
                <a:gd name="T10" fmla="*/ 0 w 1380"/>
                <a:gd name="T11" fmla="*/ 346 h 2762"/>
                <a:gd name="T12" fmla="*/ 1035 w 1380"/>
                <a:gd name="T13" fmla="*/ 1381 h 2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80" h="2762">
                  <a:moveTo>
                    <a:pt x="1035" y="1381"/>
                  </a:moveTo>
                  <a:cubicBezTo>
                    <a:pt x="1035" y="1953"/>
                    <a:pt x="572" y="2417"/>
                    <a:pt x="0" y="2417"/>
                  </a:cubicBezTo>
                  <a:cubicBezTo>
                    <a:pt x="0" y="2762"/>
                    <a:pt x="0" y="2762"/>
                    <a:pt x="0" y="2762"/>
                  </a:cubicBezTo>
                  <a:cubicBezTo>
                    <a:pt x="762" y="2762"/>
                    <a:pt x="1380" y="2144"/>
                    <a:pt x="1380" y="1381"/>
                  </a:cubicBezTo>
                  <a:cubicBezTo>
                    <a:pt x="1380" y="619"/>
                    <a:pt x="762" y="0"/>
                    <a:pt x="0" y="0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572" y="346"/>
                    <a:pt x="1035" y="809"/>
                    <a:pt x="1035" y="138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129"/>
            <p:cNvSpPr>
              <a:spLocks/>
            </p:cNvSpPr>
            <p:nvPr userDrawn="1"/>
          </p:nvSpPr>
          <p:spPr bwMode="auto">
            <a:xfrm>
              <a:off x="1871" y="744"/>
              <a:ext cx="994" cy="1989"/>
            </a:xfrm>
            <a:custGeom>
              <a:avLst/>
              <a:gdLst>
                <a:gd name="T0" fmla="*/ 1380 w 1726"/>
                <a:gd name="T1" fmla="*/ 1726 h 3452"/>
                <a:gd name="T2" fmla="*/ 0 w 1726"/>
                <a:gd name="T3" fmla="*/ 3107 h 3452"/>
                <a:gd name="T4" fmla="*/ 0 w 1726"/>
                <a:gd name="T5" fmla="*/ 3452 h 3452"/>
                <a:gd name="T6" fmla="*/ 1726 w 1726"/>
                <a:gd name="T7" fmla="*/ 1726 h 3452"/>
                <a:gd name="T8" fmla="*/ 0 w 1726"/>
                <a:gd name="T9" fmla="*/ 0 h 3452"/>
                <a:gd name="T10" fmla="*/ 0 w 1726"/>
                <a:gd name="T11" fmla="*/ 345 h 3452"/>
                <a:gd name="T12" fmla="*/ 1380 w 1726"/>
                <a:gd name="T13" fmla="*/ 1726 h 3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6" h="3452">
                  <a:moveTo>
                    <a:pt x="1380" y="1726"/>
                  </a:moveTo>
                  <a:cubicBezTo>
                    <a:pt x="1380" y="2489"/>
                    <a:pt x="762" y="3107"/>
                    <a:pt x="0" y="3107"/>
                  </a:cubicBezTo>
                  <a:cubicBezTo>
                    <a:pt x="0" y="3452"/>
                    <a:pt x="0" y="3452"/>
                    <a:pt x="0" y="3452"/>
                  </a:cubicBezTo>
                  <a:cubicBezTo>
                    <a:pt x="953" y="3452"/>
                    <a:pt x="1726" y="2680"/>
                    <a:pt x="1726" y="1726"/>
                  </a:cubicBezTo>
                  <a:cubicBezTo>
                    <a:pt x="1726" y="773"/>
                    <a:pt x="953" y="0"/>
                    <a:pt x="0" y="0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762" y="345"/>
                    <a:pt x="1380" y="964"/>
                    <a:pt x="1380" y="1726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130"/>
            <p:cNvSpPr>
              <a:spLocks/>
            </p:cNvSpPr>
            <p:nvPr userDrawn="1"/>
          </p:nvSpPr>
          <p:spPr bwMode="auto">
            <a:xfrm>
              <a:off x="1826" y="1708"/>
              <a:ext cx="1323" cy="1327"/>
            </a:xfrm>
            <a:custGeom>
              <a:avLst/>
              <a:gdLst>
                <a:gd name="T0" fmla="*/ 2298 w 2298"/>
                <a:gd name="T1" fmla="*/ 2266 h 2304"/>
                <a:gd name="T2" fmla="*/ 2245 w 2298"/>
                <a:gd name="T3" fmla="*/ 2304 h 2304"/>
                <a:gd name="T4" fmla="*/ 0 w 2298"/>
                <a:gd name="T5" fmla="*/ 58 h 2304"/>
                <a:gd name="T6" fmla="*/ 95 w 2298"/>
                <a:gd name="T7" fmla="*/ 0 h 2304"/>
                <a:gd name="T8" fmla="*/ 2298 w 2298"/>
                <a:gd name="T9" fmla="*/ 2266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98" h="2304">
                  <a:moveTo>
                    <a:pt x="2298" y="2266"/>
                  </a:moveTo>
                  <a:cubicBezTo>
                    <a:pt x="2278" y="2278"/>
                    <a:pt x="2261" y="2290"/>
                    <a:pt x="2245" y="2304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95" y="0"/>
                    <a:pt x="95" y="0"/>
                  </a:cubicBezTo>
                  <a:lnTo>
                    <a:pt x="2298" y="2266"/>
                  </a:lnTo>
                  <a:close/>
                </a:path>
              </a:pathLst>
            </a:custGeom>
            <a:gradFill>
              <a:gsLst>
                <a:gs pos="0">
                  <a:srgbClr val="000000">
                    <a:alpha val="27000"/>
                  </a:srgbClr>
                </a:gs>
                <a:gs pos="65000">
                  <a:srgbClr val="E8EFEF">
                    <a:shade val="100000"/>
                    <a:satMod val="115000"/>
                    <a:alpha val="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2" name="Freeform 131"/>
            <p:cNvSpPr>
              <a:spLocks/>
            </p:cNvSpPr>
            <p:nvPr userDrawn="1"/>
          </p:nvSpPr>
          <p:spPr bwMode="auto">
            <a:xfrm>
              <a:off x="121" y="1594"/>
              <a:ext cx="704" cy="60"/>
            </a:xfrm>
            <a:custGeom>
              <a:avLst/>
              <a:gdLst>
                <a:gd name="T0" fmla="*/ 703 w 704"/>
                <a:gd name="T1" fmla="*/ 60 h 60"/>
                <a:gd name="T2" fmla="*/ 130 w 704"/>
                <a:gd name="T3" fmla="*/ 19 h 60"/>
                <a:gd name="T4" fmla="*/ 0 w 704"/>
                <a:gd name="T5" fmla="*/ 4 h 60"/>
                <a:gd name="T6" fmla="*/ 0 w 704"/>
                <a:gd name="T7" fmla="*/ 0 h 60"/>
                <a:gd name="T8" fmla="*/ 130 w 704"/>
                <a:gd name="T9" fmla="*/ 6 h 60"/>
                <a:gd name="T10" fmla="*/ 704 w 704"/>
                <a:gd name="T11" fmla="*/ 46 h 60"/>
                <a:gd name="T12" fmla="*/ 703 w 70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60">
                  <a:moveTo>
                    <a:pt x="703" y="60"/>
                  </a:moveTo>
                  <a:lnTo>
                    <a:pt x="130" y="19"/>
                  </a:lnTo>
                  <a:lnTo>
                    <a:pt x="0" y="4"/>
                  </a:lnTo>
                  <a:lnTo>
                    <a:pt x="0" y="0"/>
                  </a:lnTo>
                  <a:lnTo>
                    <a:pt x="130" y="6"/>
                  </a:lnTo>
                  <a:lnTo>
                    <a:pt x="704" y="46"/>
                  </a:lnTo>
                  <a:lnTo>
                    <a:pt x="703" y="60"/>
                  </a:ln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3" name="Freeform 132"/>
            <p:cNvSpPr>
              <a:spLocks/>
            </p:cNvSpPr>
            <p:nvPr userDrawn="1"/>
          </p:nvSpPr>
          <p:spPr bwMode="auto">
            <a:xfrm>
              <a:off x="272" y="1570"/>
              <a:ext cx="1628" cy="203"/>
            </a:xfrm>
            <a:custGeom>
              <a:avLst/>
              <a:gdLst>
                <a:gd name="T0" fmla="*/ 2 w 2828"/>
                <a:gd name="T1" fmla="*/ 76 h 353"/>
                <a:gd name="T2" fmla="*/ 55 w 2828"/>
                <a:gd name="T3" fmla="*/ 122 h 353"/>
                <a:gd name="T4" fmla="*/ 115 w 2828"/>
                <a:gd name="T5" fmla="*/ 127 h 353"/>
                <a:gd name="T6" fmla="*/ 885 w 2828"/>
                <a:gd name="T7" fmla="*/ 193 h 353"/>
                <a:gd name="T8" fmla="*/ 2679 w 2828"/>
                <a:gd name="T9" fmla="*/ 345 h 353"/>
                <a:gd name="T10" fmla="*/ 2761 w 2828"/>
                <a:gd name="T11" fmla="*/ 352 h 353"/>
                <a:gd name="T12" fmla="*/ 2763 w 2828"/>
                <a:gd name="T13" fmla="*/ 352 h 353"/>
                <a:gd name="T14" fmla="*/ 2766 w 2828"/>
                <a:gd name="T15" fmla="*/ 353 h 353"/>
                <a:gd name="T16" fmla="*/ 2826 w 2828"/>
                <a:gd name="T17" fmla="*/ 298 h 353"/>
                <a:gd name="T18" fmla="*/ 2786 w 2828"/>
                <a:gd name="T19" fmla="*/ 236 h 353"/>
                <a:gd name="T20" fmla="*/ 2771 w 2828"/>
                <a:gd name="T21" fmla="*/ 233 h 353"/>
                <a:gd name="T22" fmla="*/ 914 w 2828"/>
                <a:gd name="T23" fmla="*/ 74 h 353"/>
                <a:gd name="T24" fmla="*/ 122 w 2828"/>
                <a:gd name="T25" fmla="*/ 7 h 353"/>
                <a:gd name="T26" fmla="*/ 65 w 2828"/>
                <a:gd name="T27" fmla="*/ 2 h 353"/>
                <a:gd name="T28" fmla="*/ 1 w 2828"/>
                <a:gd name="T29" fmla="*/ 53 h 353"/>
                <a:gd name="T30" fmla="*/ 0 w 2828"/>
                <a:gd name="T31" fmla="*/ 57 h 353"/>
                <a:gd name="T32" fmla="*/ 2 w 2828"/>
                <a:gd name="T33" fmla="*/ 76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28" h="353">
                  <a:moveTo>
                    <a:pt x="2" y="76"/>
                  </a:moveTo>
                  <a:cubicBezTo>
                    <a:pt x="8" y="101"/>
                    <a:pt x="28" y="120"/>
                    <a:pt x="55" y="122"/>
                  </a:cubicBezTo>
                  <a:cubicBezTo>
                    <a:pt x="115" y="127"/>
                    <a:pt x="115" y="127"/>
                    <a:pt x="115" y="127"/>
                  </a:cubicBezTo>
                  <a:cubicBezTo>
                    <a:pt x="885" y="193"/>
                    <a:pt x="885" y="193"/>
                    <a:pt x="885" y="193"/>
                  </a:cubicBezTo>
                  <a:cubicBezTo>
                    <a:pt x="2679" y="345"/>
                    <a:pt x="2679" y="345"/>
                    <a:pt x="2679" y="345"/>
                  </a:cubicBezTo>
                  <a:cubicBezTo>
                    <a:pt x="2761" y="352"/>
                    <a:pt x="2761" y="352"/>
                    <a:pt x="2761" y="352"/>
                  </a:cubicBezTo>
                  <a:cubicBezTo>
                    <a:pt x="2762" y="352"/>
                    <a:pt x="2762" y="352"/>
                    <a:pt x="2763" y="352"/>
                  </a:cubicBezTo>
                  <a:cubicBezTo>
                    <a:pt x="2764" y="353"/>
                    <a:pt x="2765" y="353"/>
                    <a:pt x="2766" y="353"/>
                  </a:cubicBezTo>
                  <a:cubicBezTo>
                    <a:pt x="2797" y="353"/>
                    <a:pt x="2823" y="329"/>
                    <a:pt x="2826" y="298"/>
                  </a:cubicBezTo>
                  <a:cubicBezTo>
                    <a:pt x="2828" y="270"/>
                    <a:pt x="2811" y="245"/>
                    <a:pt x="2786" y="236"/>
                  </a:cubicBezTo>
                  <a:cubicBezTo>
                    <a:pt x="2781" y="234"/>
                    <a:pt x="2776" y="233"/>
                    <a:pt x="2771" y="233"/>
                  </a:cubicBezTo>
                  <a:cubicBezTo>
                    <a:pt x="914" y="74"/>
                    <a:pt x="914" y="74"/>
                    <a:pt x="914" y="74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65" y="2"/>
                    <a:pt x="65" y="2"/>
                    <a:pt x="65" y="2"/>
                  </a:cubicBezTo>
                  <a:cubicBezTo>
                    <a:pt x="33" y="0"/>
                    <a:pt x="5" y="22"/>
                    <a:pt x="1" y="53"/>
                  </a:cubicBezTo>
                  <a:cubicBezTo>
                    <a:pt x="1" y="55"/>
                    <a:pt x="0" y="56"/>
                    <a:pt x="0" y="57"/>
                  </a:cubicBezTo>
                  <a:cubicBezTo>
                    <a:pt x="0" y="64"/>
                    <a:pt x="0" y="70"/>
                    <a:pt x="2" y="76"/>
                  </a:cubicBezTo>
                  <a:close/>
                </a:path>
              </a:pathLst>
            </a:custGeom>
            <a:solidFill>
              <a:srgbClr val="BA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4" name="Freeform 133"/>
            <p:cNvSpPr>
              <a:spLocks/>
            </p:cNvSpPr>
            <p:nvPr userDrawn="1"/>
          </p:nvSpPr>
          <p:spPr bwMode="auto">
            <a:xfrm>
              <a:off x="272" y="1604"/>
              <a:ext cx="1627" cy="169"/>
            </a:xfrm>
            <a:custGeom>
              <a:avLst/>
              <a:gdLst>
                <a:gd name="T0" fmla="*/ 0 w 2826"/>
                <a:gd name="T1" fmla="*/ 0 h 294"/>
                <a:gd name="T2" fmla="*/ 2 w 2826"/>
                <a:gd name="T3" fmla="*/ 17 h 294"/>
                <a:gd name="T4" fmla="*/ 55 w 2826"/>
                <a:gd name="T5" fmla="*/ 63 h 294"/>
                <a:gd name="T6" fmla="*/ 115 w 2826"/>
                <a:gd name="T7" fmla="*/ 68 h 294"/>
                <a:gd name="T8" fmla="*/ 885 w 2826"/>
                <a:gd name="T9" fmla="*/ 134 h 294"/>
                <a:gd name="T10" fmla="*/ 2679 w 2826"/>
                <a:gd name="T11" fmla="*/ 286 h 294"/>
                <a:gd name="T12" fmla="*/ 2761 w 2826"/>
                <a:gd name="T13" fmla="*/ 293 h 294"/>
                <a:gd name="T14" fmla="*/ 2763 w 2826"/>
                <a:gd name="T15" fmla="*/ 293 h 294"/>
                <a:gd name="T16" fmla="*/ 2766 w 2826"/>
                <a:gd name="T17" fmla="*/ 294 h 294"/>
                <a:gd name="T18" fmla="*/ 2826 w 2826"/>
                <a:gd name="T19" fmla="*/ 241 h 294"/>
                <a:gd name="T20" fmla="*/ 914 w 2826"/>
                <a:gd name="T21" fmla="*/ 76 h 294"/>
                <a:gd name="T22" fmla="*/ 122 w 2826"/>
                <a:gd name="T23" fmla="*/ 8 h 294"/>
                <a:gd name="T24" fmla="*/ 0 w 2826"/>
                <a:gd name="T25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826" h="294">
                  <a:moveTo>
                    <a:pt x="0" y="0"/>
                  </a:moveTo>
                  <a:cubicBezTo>
                    <a:pt x="0" y="6"/>
                    <a:pt x="0" y="12"/>
                    <a:pt x="2" y="17"/>
                  </a:cubicBezTo>
                  <a:cubicBezTo>
                    <a:pt x="8" y="42"/>
                    <a:pt x="28" y="61"/>
                    <a:pt x="55" y="63"/>
                  </a:cubicBezTo>
                  <a:cubicBezTo>
                    <a:pt x="115" y="68"/>
                    <a:pt x="115" y="68"/>
                    <a:pt x="115" y="68"/>
                  </a:cubicBezTo>
                  <a:cubicBezTo>
                    <a:pt x="885" y="134"/>
                    <a:pt x="885" y="134"/>
                    <a:pt x="885" y="134"/>
                  </a:cubicBezTo>
                  <a:cubicBezTo>
                    <a:pt x="2679" y="286"/>
                    <a:pt x="2679" y="286"/>
                    <a:pt x="2679" y="286"/>
                  </a:cubicBezTo>
                  <a:cubicBezTo>
                    <a:pt x="2761" y="293"/>
                    <a:pt x="2761" y="293"/>
                    <a:pt x="2761" y="293"/>
                  </a:cubicBezTo>
                  <a:cubicBezTo>
                    <a:pt x="2762" y="293"/>
                    <a:pt x="2762" y="293"/>
                    <a:pt x="2763" y="293"/>
                  </a:cubicBezTo>
                  <a:cubicBezTo>
                    <a:pt x="2764" y="294"/>
                    <a:pt x="2765" y="294"/>
                    <a:pt x="2766" y="294"/>
                  </a:cubicBezTo>
                  <a:cubicBezTo>
                    <a:pt x="2796" y="294"/>
                    <a:pt x="2822" y="271"/>
                    <a:pt x="2826" y="241"/>
                  </a:cubicBezTo>
                  <a:cubicBezTo>
                    <a:pt x="914" y="76"/>
                    <a:pt x="914" y="76"/>
                    <a:pt x="914" y="76"/>
                  </a:cubicBezTo>
                  <a:cubicBezTo>
                    <a:pt x="122" y="8"/>
                    <a:pt x="122" y="8"/>
                    <a:pt x="122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8E8E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134"/>
            <p:cNvSpPr>
              <a:spLocks/>
            </p:cNvSpPr>
            <p:nvPr userDrawn="1"/>
          </p:nvSpPr>
          <p:spPr bwMode="auto">
            <a:xfrm>
              <a:off x="114" y="1626"/>
              <a:ext cx="709" cy="233"/>
            </a:xfrm>
            <a:custGeom>
              <a:avLst/>
              <a:gdLst>
                <a:gd name="T0" fmla="*/ 1232 w 1232"/>
                <a:gd name="T1" fmla="*/ 68 h 404"/>
                <a:gd name="T2" fmla="*/ 0 w 1232"/>
                <a:gd name="T3" fmla="*/ 343 h 404"/>
                <a:gd name="T4" fmla="*/ 334 w 1232"/>
                <a:gd name="T5" fmla="*/ 0 h 404"/>
                <a:gd name="T6" fmla="*/ 1232 w 1232"/>
                <a:gd name="T7" fmla="*/ 6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2" h="404">
                  <a:moveTo>
                    <a:pt x="1232" y="68"/>
                  </a:moveTo>
                  <a:cubicBezTo>
                    <a:pt x="1232" y="68"/>
                    <a:pt x="380" y="404"/>
                    <a:pt x="0" y="343"/>
                  </a:cubicBezTo>
                  <a:cubicBezTo>
                    <a:pt x="0" y="343"/>
                    <a:pt x="678" y="149"/>
                    <a:pt x="334" y="0"/>
                  </a:cubicBezTo>
                  <a:lnTo>
                    <a:pt x="1232" y="68"/>
                  </a:ln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9" name="Freeform 135"/>
            <p:cNvSpPr>
              <a:spLocks/>
            </p:cNvSpPr>
            <p:nvPr userDrawn="1"/>
          </p:nvSpPr>
          <p:spPr bwMode="auto">
            <a:xfrm>
              <a:off x="177" y="1326"/>
              <a:ext cx="650" cy="308"/>
            </a:xfrm>
            <a:custGeom>
              <a:avLst/>
              <a:gdLst>
                <a:gd name="T0" fmla="*/ 1129 w 1129"/>
                <a:gd name="T1" fmla="*/ 535 h 535"/>
                <a:gd name="T2" fmla="*/ 0 w 1129"/>
                <a:gd name="T3" fmla="*/ 0 h 535"/>
                <a:gd name="T4" fmla="*/ 224 w 1129"/>
                <a:gd name="T5" fmla="*/ 460 h 535"/>
                <a:gd name="T6" fmla="*/ 1129 w 1129"/>
                <a:gd name="T7" fmla="*/ 535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9" h="535">
                  <a:moveTo>
                    <a:pt x="1129" y="535"/>
                  </a:moveTo>
                  <a:cubicBezTo>
                    <a:pt x="1129" y="535"/>
                    <a:pt x="421" y="13"/>
                    <a:pt x="0" y="0"/>
                  </a:cubicBezTo>
                  <a:cubicBezTo>
                    <a:pt x="0" y="0"/>
                    <a:pt x="623" y="311"/>
                    <a:pt x="224" y="460"/>
                  </a:cubicBezTo>
                  <a:lnTo>
                    <a:pt x="1129" y="535"/>
                  </a:lnTo>
                  <a:close/>
                </a:path>
              </a:pathLst>
            </a:custGeom>
            <a:solidFill>
              <a:srgbClr val="4444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en-US">
                <a:solidFill>
                  <a:prstClr val="black"/>
                </a:solidFill>
              </a:endParaRPr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093" y="5916254"/>
            <a:ext cx="562355" cy="562355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607" y="5623891"/>
            <a:ext cx="767913" cy="767913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63" y="1016366"/>
            <a:ext cx="540832" cy="540832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cxnSp>
        <p:nvCxnSpPr>
          <p:cNvPr id="3" name="Straight Connector 2"/>
          <p:cNvCxnSpPr/>
          <p:nvPr/>
        </p:nvCxnSpPr>
        <p:spPr>
          <a:xfrm>
            <a:off x="6188949" y="1110843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14831" y="932793"/>
            <a:ext cx="79612" cy="58966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1378740" y="3893193"/>
            <a:ext cx="9185159" cy="303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Footer Placeholder 21"/>
          <p:cNvSpPr txBox="1">
            <a:spLocks/>
          </p:cNvSpPr>
          <p:nvPr/>
        </p:nvSpPr>
        <p:spPr>
          <a:xfrm>
            <a:off x="9500912" y="6428391"/>
            <a:ext cx="221204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>
                <a:solidFill>
                  <a:schemeClr val="accent1"/>
                </a:solidFill>
              </a:rPr>
              <a:t>Example of an Outcomes Report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375287" y="2295969"/>
          <a:ext cx="1606702" cy="80321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03351">
                  <a:extLst>
                    <a:ext uri="{9D8B030D-6E8A-4147-A177-3AD203B41FA5}">
                      <a16:colId xmlns:a16="http://schemas.microsoft.com/office/drawing/2014/main" val="2958975435"/>
                    </a:ext>
                  </a:extLst>
                </a:gridCol>
                <a:gridCol w="803351">
                  <a:extLst>
                    <a:ext uri="{9D8B030D-6E8A-4147-A177-3AD203B41FA5}">
                      <a16:colId xmlns:a16="http://schemas.microsoft.com/office/drawing/2014/main" val="1168072872"/>
                    </a:ext>
                  </a:extLst>
                </a:gridCol>
              </a:tblGrid>
              <a:tr h="442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US</a:t>
                      </a: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Ex-US</a:t>
                      </a:r>
                    </a:p>
                  </a:txBody>
                  <a:tcPr marL="5443" marR="5443" marT="5443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90318"/>
                  </a:ext>
                </a:extLst>
              </a:tr>
              <a:tr h="361019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1592145"/>
                  </a:ext>
                </a:extLst>
              </a:tr>
            </a:tbl>
          </a:graphicData>
        </a:graphic>
      </p:graphicFrame>
      <p:sp>
        <p:nvSpPr>
          <p:cNvPr id="74" name="TextBox 73"/>
          <p:cNvSpPr txBox="1"/>
          <p:nvPr/>
        </p:nvSpPr>
        <p:spPr>
          <a:xfrm>
            <a:off x="10284398" y="1986916"/>
            <a:ext cx="1783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b="1" dirty="0">
                <a:solidFill>
                  <a:srgbClr val="C0504D">
                    <a:lumMod val="50000"/>
                  </a:srgbClr>
                </a:solidFill>
              </a:rPr>
              <a:t>US vs Ex-US Learners</a:t>
            </a:r>
            <a:endParaRPr lang="en-US" sz="900" dirty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9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71632" y="2599459"/>
            <a:ext cx="9711458" cy="116204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23773D"/>
                </a:solidFill>
                <a:latin typeface="+mn-lt"/>
                <a:ea typeface="+mn-ea"/>
                <a:cs typeface="+mn-cs"/>
              </a:rPr>
              <a:t>Executive Summary Guidance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5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1721" y="2425252"/>
            <a:ext cx="11162588" cy="366767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Live Activity (if applicable):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Date(s):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Location(s):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Number and type(s) of credit offered:</a:t>
            </a:r>
          </a:p>
          <a:p>
            <a:pPr marL="342900" indent="-34290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Enduring Activity (if applicable):</a:t>
            </a:r>
          </a:p>
          <a:p>
            <a:pPr marL="914400" lvl="1" indent="-457200">
              <a:buClr>
                <a:srgbClr val="003366"/>
              </a:buClr>
              <a:buSzPct val="100000"/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Type(s): </a:t>
            </a:r>
            <a:r>
              <a:rPr lang="en-US" sz="2400" kern="0" dirty="0" err="1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eg</a:t>
            </a: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webcast, podcast, print, etc.</a:t>
            </a:r>
          </a:p>
          <a:p>
            <a:pPr marL="914400" lvl="1" indent="-457200">
              <a:buClr>
                <a:srgbClr val="003366"/>
              </a:buClr>
              <a:buSzPct val="100000"/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Links for each modality:</a:t>
            </a:r>
          </a:p>
          <a:p>
            <a:pPr marL="914400" lvl="1" indent="-457200">
              <a:buClr>
                <a:srgbClr val="003366"/>
              </a:buClr>
              <a:buSzPct val="100000"/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Maximum number and types of credit offered for each modality:</a:t>
            </a:r>
          </a:p>
          <a:p>
            <a:pPr marL="914400" lvl="1" indent="-457200">
              <a:buClr>
                <a:srgbClr val="003366"/>
              </a:buClr>
              <a:buSzPct val="100000"/>
              <a:buFont typeface="Arial" pitchFamily="34" charset="0"/>
              <a:buChar char="•"/>
            </a:pPr>
            <a:r>
              <a:rPr lang="en-US" sz="2400" kern="0" dirty="0">
                <a:solidFill>
                  <a:schemeClr val="accent6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Posted and expiration dates for each modality: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0937" y="836135"/>
            <a:ext cx="7983639" cy="703821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Educational Activity Details</a:t>
            </a:r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8598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268" y="623570"/>
            <a:ext cx="8477250" cy="123293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Learning Objectives and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Target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675" y="2284546"/>
            <a:ext cx="11211515" cy="41865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Learning Objectives: </a:t>
            </a:r>
          </a:p>
          <a:p>
            <a:pPr marL="400050" lvl="1" indent="0"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1.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2.</a:t>
            </a:r>
          </a:p>
          <a:p>
            <a:pPr marL="400050" lvl="1" indent="0">
              <a:buNone/>
            </a:pPr>
            <a:r>
              <a:rPr lang="en-US" sz="2600" dirty="0">
                <a:solidFill>
                  <a:schemeClr val="accent6">
                    <a:lumMod val="50000"/>
                  </a:schemeClr>
                </a:solidFill>
              </a:rPr>
              <a:t>3.</a:t>
            </a:r>
          </a:p>
          <a:p>
            <a:r>
              <a:rPr lang="en-US" sz="2600" b="1" dirty="0">
                <a:solidFill>
                  <a:schemeClr val="accent6">
                    <a:lumMod val="50000"/>
                  </a:schemeClr>
                </a:solidFill>
              </a:rPr>
              <a:t>	Target Audience: 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1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ivider Rectangle"/>
          <p:cNvSpPr/>
          <p:nvPr/>
        </p:nvSpPr>
        <p:spPr bwMode="auto">
          <a:xfrm rot="16200000">
            <a:off x="5664474" y="-105273"/>
            <a:ext cx="91440" cy="8778240"/>
          </a:xfrm>
          <a:prstGeom prst="rect">
            <a:avLst/>
          </a:prstGeom>
          <a:solidFill>
            <a:srgbClr val="BFBFB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6830" y="841395"/>
            <a:ext cx="9066727" cy="69573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Faculty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77368" y="2510923"/>
            <a:ext cx="2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  <a:endParaRPr lang="en-US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80984" y="2572178"/>
            <a:ext cx="2377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843032" y="5079559"/>
            <a:ext cx="2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048" y="4448930"/>
            <a:ext cx="1179680" cy="16160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177368" y="5026098"/>
            <a:ext cx="2215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Name</a:t>
            </a:r>
          </a:p>
          <a:p>
            <a:r>
              <a:rPr lang="en-US" b="1">
                <a:solidFill>
                  <a:schemeClr val="accent6">
                    <a:lumMod val="50000"/>
                  </a:schemeClr>
                </a:solidFill>
                <a:latin typeface="+mj-lt"/>
              </a:rPr>
              <a:t>Affiliation(s)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35" y="2562758"/>
            <a:ext cx="1179680" cy="161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048" y="2624515"/>
            <a:ext cx="1316459" cy="15142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645" y="4499808"/>
            <a:ext cx="1316459" cy="1514244"/>
          </a:xfrm>
          <a:prstGeom prst="rect">
            <a:avLst/>
          </a:prstGeom>
        </p:spPr>
      </p:pic>
      <p:sp>
        <p:nvSpPr>
          <p:cNvPr id="15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489410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713" y="629395"/>
            <a:ext cx="8148635" cy="73650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Participation Demographics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/>
          </p:nvPr>
        </p:nvGraphicFramePr>
        <p:xfrm>
          <a:off x="2378963" y="1484437"/>
          <a:ext cx="8811776" cy="5000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482056" y="3263706"/>
            <a:ext cx="301214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AA0F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Anticipated Learners as per proposal vs Actual Learners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17418" y="3786926"/>
          <a:ext cx="2341418" cy="133925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0709">
                  <a:extLst>
                    <a:ext uri="{9D8B030D-6E8A-4147-A177-3AD203B41FA5}">
                      <a16:colId xmlns:a16="http://schemas.microsoft.com/office/drawing/2014/main" val="2958975435"/>
                    </a:ext>
                  </a:extLst>
                </a:gridCol>
                <a:gridCol w="1170709">
                  <a:extLst>
                    <a:ext uri="{9D8B030D-6E8A-4147-A177-3AD203B41FA5}">
                      <a16:colId xmlns:a16="http://schemas.microsoft.com/office/drawing/2014/main" val="1168072872"/>
                    </a:ext>
                  </a:extLst>
                </a:gridCol>
              </a:tblGrid>
              <a:tr h="6042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Anticipated</a:t>
                      </a:r>
                      <a:b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Learners</a:t>
                      </a:r>
                    </a:p>
                  </a:txBody>
                  <a:tcPr marL="5443" marR="5443" marT="5443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Actual</a:t>
                      </a:r>
                    </a:p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Learners</a:t>
                      </a:r>
                    </a:p>
                  </a:txBody>
                  <a:tcPr marL="5443" marR="5443" marT="5443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90318"/>
                  </a:ext>
                </a:extLst>
              </a:tr>
              <a:tr h="734957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% (n)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</a:rPr>
                        <a:t>% (n)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159214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1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5" y="524282"/>
            <a:ext cx="10210800" cy="1290663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Educational Impact Summary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(Key Take-Home Messages)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9700" y="2252749"/>
            <a:ext cx="878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1.</a:t>
            </a:r>
          </a:p>
          <a:p>
            <a:endParaRPr lang="en-US" sz="2400"/>
          </a:p>
          <a:p>
            <a:r>
              <a:rPr lang="en-US" sz="2400"/>
              <a:t>2.</a:t>
            </a:r>
          </a:p>
          <a:p>
            <a:endParaRPr lang="en-US" sz="2400"/>
          </a:p>
          <a:p>
            <a:r>
              <a:rPr lang="en-US" sz="2400"/>
              <a:t>3.</a:t>
            </a:r>
          </a:p>
          <a:p>
            <a:endParaRPr lang="en-US" sz="2400"/>
          </a:p>
          <a:p>
            <a:r>
              <a:rPr lang="en-US" sz="2400"/>
              <a:t>4.</a:t>
            </a:r>
          </a:p>
          <a:p>
            <a:endParaRPr lang="en-US" sz="2400"/>
          </a:p>
          <a:p>
            <a:r>
              <a:rPr lang="en-US" sz="2400"/>
              <a:t>5.</a:t>
            </a:r>
          </a:p>
          <a:p>
            <a:endParaRPr lang="en-US" sz="2400"/>
          </a:p>
        </p:txBody>
      </p:sp>
      <p:sp>
        <p:nvSpPr>
          <p:cNvPr id="4" name="Slide Number Placeholder 4"/>
          <p:cNvSpPr txBox="1">
            <a:spLocks/>
          </p:cNvSpPr>
          <p:nvPr/>
        </p:nvSpPr>
        <p:spPr>
          <a:xfrm>
            <a:off x="10430743" y="524282"/>
            <a:ext cx="694458" cy="7676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5018" y="6386945"/>
            <a:ext cx="2784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Grant ID: </a:t>
            </a:r>
            <a:r>
              <a:rPr lang="en-US" dirty="0" err="1"/>
              <a:t>XXXXXXXX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54725"/>
      </p:ext>
    </p:extLst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4">
      <a:dk1>
        <a:sysClr val="windowText" lastClr="000000"/>
      </a:dk1>
      <a:lt1>
        <a:sysClr val="window" lastClr="FFFFFF"/>
      </a:lt1>
      <a:dk2>
        <a:srgbClr val="37A6E9"/>
      </a:dk2>
      <a:lt2>
        <a:srgbClr val="31BA79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701F244F002C4D851396AC67511871" ma:contentTypeVersion="14" ma:contentTypeDescription="Create a new document." ma:contentTypeScope="" ma:versionID="076f7581b08aee23a8acffd1f43eb341">
  <xsd:schema xmlns:xsd="http://www.w3.org/2001/XMLSchema" xmlns:xs="http://www.w3.org/2001/XMLSchema" xmlns:p="http://schemas.microsoft.com/office/2006/metadata/properties" xmlns:ns2="2dc8ccca-2eeb-4bc5-be30-d3dd53756075" xmlns:ns3="ea0ad185-2a25-47ed-be66-e9f4f81aa510" xmlns:ns4="5da71e02-240d-4736-8444-85381261516b" xmlns:ns5="http://schemas.microsoft.com/sharepoint/v3/fields" targetNamespace="http://schemas.microsoft.com/office/2006/metadata/properties" ma:root="true" ma:fieldsID="5081baafe81d7b2006003de8163997dc" ns2:_="" ns3:_="" ns4:_="" ns5:_="">
    <xsd:import namespace="2dc8ccca-2eeb-4bc5-be30-d3dd53756075"/>
    <xsd:import namespace="ea0ad185-2a25-47ed-be66-e9f4f81aa510"/>
    <xsd:import namespace="5da71e02-240d-4736-8444-85381261516b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TaxKeywordTaxHTField" minOccurs="0"/>
                <xsd:element ref="ns4:TaxCatchAll" minOccurs="0"/>
                <xsd:element ref="ns5:_DCDateModified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8ccca-2eeb-4bc5-be30-d3dd537560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ad185-2a25-47ed-be66-e9f4f81aa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a71e02-240d-4736-8444-85381261516b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6" nillable="true" ma:taxonomy="true" ma:internalName="TaxKeywordTaxHTField" ma:taxonomyFieldName="TaxKeyword" ma:displayName="Enterprise Keywords" ma:fieldId="{23f27201-bee3-471e-b2e7-b64fd8b7ca38}" ma:taxonomyMulti="true" ma:sspId="7a9922f0-7a2e-45f4-8caa-22c5d3065b4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9208b411-f08d-4394-bf59-210fbdd2f6cb}" ma:internalName="TaxCatchAll" ma:showField="CatchAllData" ma:web="5da71e02-240d-4736-8444-8538126151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8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dc8ccca-2eeb-4bc5-be30-d3dd53756075">
      <UserInfo>
        <DisplayName>Mannon, Laurie</DisplayName>
        <AccountId>13065</AccountId>
        <AccountType/>
      </UserInfo>
      <UserInfo>
        <DisplayName>Deutsch, Maria</DisplayName>
        <AccountId>665</AccountId>
        <AccountType/>
      </UserInfo>
      <UserInfo>
        <DisplayName>Nashed, Sylvia</DisplayName>
        <AccountId>457</AccountId>
        <AccountType/>
      </UserInfo>
      <UserInfo>
        <DisplayName>Kummerle, Dale</DisplayName>
        <AccountId>628</AccountId>
        <AccountType/>
      </UserInfo>
      <UserInfo>
        <DisplayName>Appio, James</DisplayName>
        <AccountId>11036</AccountId>
        <AccountType/>
      </UserInfo>
      <UserInfo>
        <DisplayName>Kosto, Joseph</DisplayName>
        <AccountId>14031</AccountId>
        <AccountType/>
      </UserInfo>
      <UserInfo>
        <DisplayName>Kim, Suny</DisplayName>
        <AccountId>13478</AccountId>
        <AccountType/>
      </UserInfo>
      <UserInfo>
        <DisplayName>Singh, Pavit</DisplayName>
        <AccountId>7434</AccountId>
        <AccountType/>
      </UserInfo>
    </SharedWithUsers>
    <TaxCatchAll xmlns="5da71e02-240d-4736-8444-85381261516b"/>
    <TaxKeywordTaxHTField xmlns="5da71e02-240d-4736-8444-85381261516b">
      <Terms xmlns="http://schemas.microsoft.com/office/infopath/2007/PartnerControls"/>
    </TaxKeywordTaxHTField>
    <_DCDateModified xmlns="http://schemas.microsoft.com/sharepoint/v3/fields">2018-08-21T14:55:00+00:00</_DCDateModifi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FEBE51-C351-4181-9824-F9F867219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8ccca-2eeb-4bc5-be30-d3dd53756075"/>
    <ds:schemaRef ds:uri="ea0ad185-2a25-47ed-be66-e9f4f81aa510"/>
    <ds:schemaRef ds:uri="5da71e02-240d-4736-8444-85381261516b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9F72C5-D3F7-46C7-B431-4A0A2798D98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da71e02-240d-4736-8444-85381261516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/fields"/>
    <ds:schemaRef ds:uri="http://purl.org/dc/dcmitype/"/>
    <ds:schemaRef ds:uri="ea0ad185-2a25-47ed-be66-e9f4f81aa510"/>
    <ds:schemaRef ds:uri="2dc8ccca-2eeb-4bc5-be30-d3dd5375607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0C89EA3-D42F-42E0-B340-E42F2FEA25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694</Words>
  <Application>Microsoft Office PowerPoint</Application>
  <PresentationFormat>Widescreen</PresentationFormat>
  <Paragraphs>225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Verdana</vt:lpstr>
      <vt:lpstr>Wingdings 3</vt:lpstr>
      <vt:lpstr>Ion Boardroom</vt:lpstr>
      <vt:lpstr>PowerPoint Presentation</vt:lpstr>
      <vt:lpstr>PowerPoint Presentation</vt:lpstr>
      <vt:lpstr>PowerPoint Presentation</vt:lpstr>
      <vt:lpstr>Executive Summary Guidance</vt:lpstr>
      <vt:lpstr>Educational Activity Details</vt:lpstr>
      <vt:lpstr>Learning Objectives and  Target Audience</vt:lpstr>
      <vt:lpstr>Faculty</vt:lpstr>
      <vt:lpstr>Participation Demographics</vt:lpstr>
      <vt:lpstr>Educational Impact Summary (Key Take-Home Messages)</vt:lpstr>
      <vt:lpstr>Knowledge, Confidence, Competence, and Performance Outcomes  (pre-post activity)</vt:lpstr>
      <vt:lpstr>PowerPoint Presentation</vt:lpstr>
      <vt:lpstr>Learners’ Planned Changes to Practice (post-activity)</vt:lpstr>
      <vt:lpstr>Barriers to Change(post-activity)</vt:lpstr>
      <vt:lpstr>Learners’ Remaining Practice Gaps (Include absolute % for each remaining gap based on pre/post test responses)  </vt:lpstr>
      <vt:lpstr>Clinically Valuable Feedback from Learners:   (summarize most common and list below)</vt:lpstr>
      <vt:lpstr> Learner Satisfaction (overall % ratings from good to excellent)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outcomes-report-template</dc:title>
  <dc:creator>Deutsch, Maria</dc:creator>
  <cp:lastModifiedBy>Windows User</cp:lastModifiedBy>
  <cp:revision>29</cp:revision>
  <cp:lastPrinted>2018-08-20T13:34:01Z</cp:lastPrinted>
  <dcterms:modified xsi:type="dcterms:W3CDTF">2019-03-15T19:34:15Z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0x010100DC701F244F002C4D851396AC67511871</vt:lpwstr>
  </property>
  <property fmtid="{D5CDD505-2E9C-101B-9397-08002B2CF9AE}" pid="3" name="TaxKeyword">
    <vt:lpwstr/>
  </property>
</Properties>
</file>